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96" r:id="rId6"/>
    <p:sldMasterId id="2147483684" r:id="rId7"/>
    <p:sldMasterId id="2147483708" r:id="rId8"/>
    <p:sldMasterId id="2147483720" r:id="rId9"/>
    <p:sldMasterId id="2147483732" r:id="rId10"/>
    <p:sldMasterId id="2147483744" r:id="rId11"/>
    <p:sldMasterId id="2147483756" r:id="rId12"/>
    <p:sldMasterId id="2147483780" r:id="rId13"/>
    <p:sldMasterId id="2147483792" r:id="rId14"/>
  </p:sldMasterIdLst>
  <p:notesMasterIdLst>
    <p:notesMasterId r:id="rId32"/>
  </p:notesMasterIdLst>
  <p:handoutMasterIdLst>
    <p:handoutMasterId r:id="rId33"/>
  </p:handoutMasterIdLst>
  <p:sldIdLst>
    <p:sldId id="1027" r:id="rId15"/>
    <p:sldId id="1012" r:id="rId16"/>
    <p:sldId id="1011" r:id="rId17"/>
    <p:sldId id="1023" r:id="rId18"/>
    <p:sldId id="1035" r:id="rId19"/>
    <p:sldId id="971" r:id="rId20"/>
    <p:sldId id="261" r:id="rId21"/>
    <p:sldId id="974" r:id="rId22"/>
    <p:sldId id="1009" r:id="rId23"/>
    <p:sldId id="1026" r:id="rId24"/>
    <p:sldId id="1036" r:id="rId25"/>
    <p:sldId id="1037" r:id="rId26"/>
    <p:sldId id="1033" r:id="rId27"/>
    <p:sldId id="265" r:id="rId28"/>
    <p:sldId id="1028" r:id="rId29"/>
    <p:sldId id="1025" r:id="rId30"/>
    <p:sldId id="1004" r:id="rId3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5576EC-A187-BBD4-B6C5-95732FF09780}" name="Ayuso Hernanz, Pedro" initials="AHP" userId="S::p1518@icex.es::20f68ee9-2850-410e-9af5-881c530bb3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érez López, Ana María" initials="PLAM" lastIdx="1" clrIdx="0">
    <p:extLst>
      <p:ext uri="{19B8F6BF-5375-455C-9EA6-DF929625EA0E}">
        <p15:presenceInfo xmlns:p15="http://schemas.microsoft.com/office/powerpoint/2012/main" userId="S::p3339@icex.es::f221880a-17bf-477c-886e-8f00b47c1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  <a:srgbClr val="D6291C"/>
    <a:srgbClr val="FECB00"/>
    <a:srgbClr val="DA291C"/>
    <a:srgbClr val="454E53"/>
    <a:srgbClr val="333F48"/>
    <a:srgbClr val="4BACC6"/>
    <a:srgbClr val="FFCD00"/>
    <a:srgbClr val="FF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microsoft.com/office/2018/10/relationships/authors" Target="authors.xml"/><Relationship Id="rId21" Type="http://schemas.openxmlformats.org/officeDocument/2006/relationships/slide" Target="slides/slide7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[05.06.2024_detallado.xlsx]Hoja1!TablaDinámica14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pPr>
            <a:r>
              <a:rPr lang="en-US" b="1" dirty="0" err="1">
                <a:latin typeface="HelveticaNeueLT Pro 45 Lt" panose="020B0403020202020204" pitchFamily="34" charset="0"/>
              </a:rPr>
              <a:t>Utilidad</a:t>
            </a:r>
            <a:r>
              <a:rPr lang="en-US" b="1" dirty="0">
                <a:latin typeface="HelveticaNeueLT Pro 45 Lt" panose="020B0403020202020204" pitchFamily="34" charset="0"/>
              </a:rPr>
              <a:t> del</a:t>
            </a:r>
            <a:r>
              <a:rPr lang="en-US" b="1" baseline="0" dirty="0">
                <a:latin typeface="HelveticaNeueLT Pro 45 Lt" panose="020B0403020202020204" pitchFamily="34" charset="0"/>
              </a:rPr>
              <a:t> </a:t>
            </a:r>
            <a:r>
              <a:rPr lang="en-US" b="1" baseline="0" dirty="0" err="1">
                <a:latin typeface="HelveticaNeueLT Pro 45 Lt" panose="020B0403020202020204" pitchFamily="34" charset="0"/>
              </a:rPr>
              <a:t>Programa</a:t>
            </a:r>
            <a:r>
              <a:rPr lang="en-US" b="1" baseline="0" dirty="0">
                <a:latin typeface="HelveticaNeueLT Pro 45 Lt" panose="020B0403020202020204" pitchFamily="34" charset="0"/>
              </a:rPr>
              <a:t> para </a:t>
            </a:r>
            <a:r>
              <a:rPr lang="en-US" b="1" baseline="0" dirty="0" err="1">
                <a:latin typeface="HelveticaNeueLT Pro 45 Lt" panose="020B0403020202020204" pitchFamily="34" charset="0"/>
              </a:rPr>
              <a:t>su</a:t>
            </a:r>
            <a:r>
              <a:rPr lang="en-US" b="1" baseline="0" dirty="0">
                <a:latin typeface="HelveticaNeueLT Pro 45 Lt" panose="020B0403020202020204" pitchFamily="34" charset="0"/>
              </a:rPr>
              <a:t> </a:t>
            </a:r>
            <a:r>
              <a:rPr lang="en-US" b="1" baseline="0" dirty="0" err="1">
                <a:latin typeface="HelveticaNeueLT Pro 45 Lt" panose="020B0403020202020204" pitchFamily="34" charset="0"/>
              </a:rPr>
              <a:t>empresa</a:t>
            </a:r>
            <a:endParaRPr lang="en-US" b="1" dirty="0">
              <a:latin typeface="HelveticaNeueLT Pro 45 Lt" panose="020B04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NeueLT Pro 45 Lt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D52B1E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ECB00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rgbClr val="454E53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D52B1E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rgbClr val="454E53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ECB00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rgbClr val="D52B1E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rgbClr val="454E53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rgbClr val="FECB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1288131588053101"/>
          <c:y val="0.17096027904442238"/>
          <c:w val="0.43469224925740435"/>
          <c:h val="0.7666841138962851"/>
        </c:manualLayout>
      </c:layout>
      <c:pieChart>
        <c:varyColors val="1"/>
        <c:ser>
          <c:idx val="0"/>
          <c:order val="0"/>
          <c:tx>
            <c:strRef>
              <c:f>Hoja1!$C$113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7-4CEE-93B9-EE9D53DE5407}"/>
              </c:ext>
            </c:extLst>
          </c:dPt>
          <c:dPt>
            <c:idx val="1"/>
            <c:bubble3D val="0"/>
            <c:spPr>
              <a:solidFill>
                <a:srgbClr val="D52B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7-4CEE-93B9-EE9D53DE5407}"/>
              </c:ext>
            </c:extLst>
          </c:dPt>
          <c:dPt>
            <c:idx val="2"/>
            <c:bubble3D val="0"/>
            <c:spPr>
              <a:solidFill>
                <a:srgbClr val="454E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07-4CEE-93B9-EE9D53DE5407}"/>
              </c:ext>
            </c:extLst>
          </c:dPt>
          <c:dPt>
            <c:idx val="3"/>
            <c:bubble3D val="0"/>
            <c:spPr>
              <a:solidFill>
                <a:srgbClr val="FEC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07-4CEE-93B9-EE9D53DE5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Hoja1!$B$114:$B$118</c:f>
              <c:strCache>
                <c:ptCount val="4"/>
                <c:pt idx="0">
                  <c:v>Indiferente.</c:v>
                </c:pt>
                <c:pt idx="1">
                  <c:v>Muy útil.</c:v>
                </c:pt>
                <c:pt idx="2">
                  <c:v>Poco útil.</c:v>
                </c:pt>
                <c:pt idx="3">
                  <c:v>Útil.</c:v>
                </c:pt>
              </c:strCache>
            </c:strRef>
          </c:cat>
          <c:val>
            <c:numRef>
              <c:f>Hoja1!$C$114:$C$118</c:f>
              <c:numCache>
                <c:formatCode>0.00%</c:formatCode>
                <c:ptCount val="4"/>
                <c:pt idx="0">
                  <c:v>1.9230769230769232E-2</c:v>
                </c:pt>
                <c:pt idx="1">
                  <c:v>0.67307692307692313</c:v>
                </c:pt>
                <c:pt idx="2">
                  <c:v>5.7692307692307696E-2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07-4CEE-93B9-EE9D53DE5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45514254211479"/>
          <c:y val="0.3313583729252868"/>
          <c:w val="0.16813982171699168"/>
          <c:h val="0.37864581916390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NeueLT Pro 45 Lt" panose="020B0403020202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B06318F-A9D4-44DA-8738-4D4D9FBE87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29DE54-82D0-4066-A046-392FD34A1E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85DD-BADD-4FF1-9A2A-7C628C80AD99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E5DE6-843A-47C1-8B6E-723063504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E19C5F-27F6-4CB3-86BC-133EF43EE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A326-087E-40F8-880B-3E4CD1778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48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1E60D-0CFB-4D60-9B09-8D2DB97704FB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BE2F4-AAD8-4A6B-8E13-A4C89322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2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BE2F4-AAD8-4A6B-8E13-A4C893229F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5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BE2F4-AAD8-4A6B-8E13-A4C893229F8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4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BFF22-E48F-489D-8310-5F629C89B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7F300-CD91-4E2B-B9F7-1D83C84A4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284FD-8B31-4360-9D6E-3FAC0654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68916-84DD-4C4A-A97C-C75D2B70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70B18-9ABD-486B-90C4-F2F7E41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2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B4F45-1FB1-436A-9F23-E62C93C7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A1C98A-3E92-448C-8164-AF749547C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CE016-E4F9-46BF-AEE9-7EB06234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C53EF-03D7-4FE4-A31C-368173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C5316-B64B-4139-A845-91825FB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18F91-32CE-444C-B858-5A178E243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1EEE9-3F4B-4556-AFFF-693A77A50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CACC4-F1C0-455C-9B4E-78BC9E0B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BE0B6-446E-41E2-B6E3-7D3AED4BB609}" type="datetime1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8822-AFD0-49EC-8984-DB2B8EE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9CA34-729B-4FF6-946F-A2B7DA5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2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62970-064C-4C3A-A84E-06948BAD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93AA2-2DDE-4648-AF05-95B37B3A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DADEF-316B-465B-8E01-EDE27EA6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D74CBE-E2E3-49B7-A80E-6F85B12AF3F9}" type="datetime1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35FDE-0471-43DD-927B-E981A861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93947-0C9B-451B-92F1-814CC42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7457C-A81C-46F1-823B-87DEC2F0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07DD6-DA04-4A01-A13F-43B8586F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D9F4E-E067-4329-8840-6CD591AD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920043-E115-4EEE-ACDC-7A74E080722E}" type="datetime1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F8876-3A7D-42AF-9563-5F4A252A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556F1-EE76-4330-8155-3EA31196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5D79-D090-4876-B766-2A504257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C29D1-5C8A-4EC0-B0DC-C2AF32B61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DC379F-F6ED-4141-BF8A-2474BA19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26F15-F6F4-48A1-BC98-B454277A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3CBA73-B7B7-46E0-9039-C16A4A10EA04}" type="datetime1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1CBFE-E589-47D7-8152-DD296DC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B9960E-2B78-4D35-A3C9-9CD93745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3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1525-67B0-42D1-A9C0-A038FFCB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E4C58-B579-4166-8482-3F8E0A5B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4B162-FF7F-4180-97C0-8DA44106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16CC4A-817A-4EC3-9342-4F43139D1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6B3451-7D88-401C-B576-A8734F7C1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E5B393-2CCE-45B1-A91C-0CF8D4B0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E02B0-B022-40B4-880E-93F9E2553F58}" type="datetime1">
              <a:rPr lang="es-ES" smtClean="0"/>
              <a:t>04/06/2025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0A401E-CF61-4CD3-B6C5-14489F5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2FBB61-33A1-41D3-A0C7-BEDA7097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0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D775-5E58-4D03-B23E-49115B8A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FF5D55-0DB5-4217-9391-D8F322C1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7C286-3076-48C9-B786-8BF5424DB866}" type="datetime1">
              <a:rPr lang="es-ES" smtClean="0"/>
              <a:t>04/06/2025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177A4D-D0E2-4C6D-88C1-C69DB3A2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7060A-9416-4184-B8AC-10D8276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2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768922-7B6A-45ED-81F0-B2595DAB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3A8B5-7A2C-4415-BE99-C1A714C3B467}" type="datetime1">
              <a:rPr lang="es-ES" smtClean="0"/>
              <a:t>04/06/2025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46F652-CEEB-462E-BD54-588CEDD6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FD50F1-FA9F-4967-9D3A-A888D9D9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C5AD0-806B-426D-AC9E-161A430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C6905-BFF6-4749-A014-A148D371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DB3E1E-CE1D-43FA-82A3-57D9B79B4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621B1A-D687-4FF6-BEF8-AE38702D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CBEA-79A2-409C-A98D-87BA77BD3EFD}" type="datetime1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EAE3B-0898-4A2D-85FC-FF9C33E0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145BF-1170-4BE0-B421-6401E4FA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3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89357-2179-448A-A93E-781659D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13FF0D-04AD-44E0-848A-7F603A2C9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E259A-C2C1-447D-A952-762D5F3B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854E1-0C8B-4602-902E-FB66163F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CC80F-23F4-4D31-A8C9-D28EC4F02F42}" type="datetime1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6B339-4AB5-4D87-9180-CBC6A58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B9F37-47E5-405D-B315-BDF4E9B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5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FE7FC-928E-4461-AC00-A29151ED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AB17E0-92C8-4E4E-A236-861151345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9B28A-2B50-4365-A52B-0B619D4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E4291-BDFF-455A-9A82-AEB859F82B29}" type="datetime1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1CDDC-3A6F-4EF4-8C43-F0B16611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796E4-3BEB-4584-9867-486D7E52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2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A9434-8BF9-4121-89CE-56C4185AC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3B885E-3A6B-400A-BBC3-0B2B378C2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09847-A0DA-44BA-B48E-90AB8163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15AA48-70F6-46FD-9991-FEB7C217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F674F-DD18-4446-9896-3CF0BDB6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0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57E5F9-FD77-43CA-B516-F5ED649D6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B0D9D-C85C-4C01-911D-9CB835873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F2E6D-18AE-431D-98C4-13C666DF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B8DDD0-AC9D-4DFB-B5CF-C35C5EE66094}" type="datetime1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062BB-0563-4DDC-8FB1-11CA6106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72F94B-F3F1-48E2-9511-AF325A01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0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F9BC9-8E3F-4E60-874E-17CBB4558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5A7C2-41D4-4B93-B2F1-DB74BFC0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96C08C-0457-4059-87FF-C199EA4A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FC57A-050C-4A8D-89B3-F5379FE3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4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B300B-8D28-42CE-9511-45D24147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7ABF1-CB70-4ED4-AB60-DA6D0BDB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4A6FE-CE85-4640-8726-6889BC6F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D9E25-E593-48A7-B5F2-6FC887A7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4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CEC19-D05F-413F-B265-F85CD1C3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3480C8-A132-40CB-BD0C-EC5F768E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AE8B-8E4E-4D87-A448-42319D23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963AC-271D-4EC7-AA43-D7F5F209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89374-4BBF-4D76-9627-87C5CADB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72758-F17E-4A36-98B2-2C85984F6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DF735-8057-4871-AAC0-BC981F90A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D3F68D-42D3-4FF9-8F84-A1F0989F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95EB3-4DC0-4207-A326-40A7CC37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5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80B34-B3BB-470D-85CD-E4B725C0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7ADE39-89F2-4AD0-9958-275ADBB70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FE28F6-E216-4A1C-B6F3-48AA812E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F47B3-42D3-44B9-B42C-D838A821C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6CD2C1-CCC2-4004-848A-F90B2C74A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49DADE-0D9E-4297-8EAF-E690D010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7FCA24-85B3-4490-ADFB-12F258D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B0AA8-6E8F-4EE3-9713-F6B68403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66954B-84D0-4DBB-A38E-ABDF7E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AC4CDF-E350-4E61-AD6F-9F47F29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5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6C294B-A7A8-49C4-B856-AE65B149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55C2A6-4C28-4437-8753-5A533B95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EE8D7-869F-4A9E-84FE-0056F209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9905F-374D-4812-B96F-F3773E02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74B8E-8A45-4D6D-BB73-2D6DAFF1A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BC462-0271-489C-B0EE-854843FD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B5675A-D530-4682-A06A-214DF535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6FEA8-B41A-4716-9C30-578724DC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A5651-B118-4098-850F-5DF2E93E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941E51-8935-4269-A9A6-1EEB3B3DD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A30C4-6A26-453C-AA98-C7EBBF8F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5AE730-F032-4C72-BD6D-1E49B18E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D9E108-93C3-4AA8-B71B-CEC97FDE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ED568-FE44-47B0-94CF-3D7CFBF6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5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18F91-32CE-444C-B858-5A178E243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1EEE9-3F4B-4556-AFFF-693A77A50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CACC4-F1C0-455C-9B4E-78BC9E0B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8822-AFD0-49EC-8984-DB2B8EE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9CA34-729B-4FF6-946F-A2B7DA5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580188"/>
            <a:ext cx="533401" cy="334962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16AB6F6B-B3F6-424E-9B87-9ECBAC6FC2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4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4FCFB-52B3-4D84-B172-BC893FE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0D8C9A-0857-4DF9-B54E-0E1684BC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7FB80-520D-48AA-BD9E-F192FF27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E8EB8B-0F39-454E-B457-EEDCEC95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BC4C8-9526-4BDB-837F-7F9FF08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4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9CF2FC-4A2C-4ABD-9894-F50EC316F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803973-39E5-4CFC-8312-8F68DA3BA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0524C-DDE3-4488-B8CB-4E2F32A2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C491B-CF89-4710-BEE4-34167BC1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FEC68-7ECF-41C2-ABE0-ADC28F00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5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62970-064C-4C3A-A84E-06948BAD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93AA2-2DDE-4648-AF05-95B37B3A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DADEF-316B-465B-8E01-EDE27EA6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35FDE-0471-43DD-927B-E981A861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93947-0C9B-451B-92F1-814CC42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9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7457C-A81C-46F1-823B-87DEC2F0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07DD6-DA04-4A01-A13F-43B8586F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D9F4E-E067-4329-8840-6CD591AD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F8876-3A7D-42AF-9563-5F4A252A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556F1-EE76-4330-8155-3EA31196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2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5D79-D090-4876-B766-2A504257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C29D1-5C8A-4EC0-B0DC-C2AF32B61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DC379F-F6ED-4141-BF8A-2474BA19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26F15-F6F4-48A1-BC98-B454277A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1CBFE-E589-47D7-8152-DD296DC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3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1525-67B0-42D1-A9C0-A038FFCB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E4C58-B579-4166-8482-3F8E0A5B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4B162-FF7F-4180-97C0-8DA44106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16CC4A-817A-4EC3-9342-4F43139D1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6B3451-7D88-401C-B576-A8734F7C1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E5B393-2CCE-45B1-A91C-0CF8D4B0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0A401E-CF61-4CD3-B6C5-14489F5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6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D775-5E58-4D03-B23E-49115B8A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FF5D55-0DB5-4217-9391-D8F322C1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177A4D-D0E2-4C6D-88C1-C69DB3A2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7060A-9416-4184-B8AC-10D8276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7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768922-7B6A-45ED-81F0-B2595DAB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46F652-CEEB-462E-BD54-588CEDD6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FD50F1-FA9F-4967-9D3A-A888D9D9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8911"/>
            <a:ext cx="542925" cy="31908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6AB6F6B-B3F6-424E-9B87-9ECBAC6FC2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0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C5AD0-806B-426D-AC9E-161A430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C6905-BFF6-4749-A014-A148D371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DB3E1E-CE1D-43FA-82A3-57D9B79B4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621B1A-D687-4FF6-BEF8-AE38702D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EAE3B-0898-4A2D-85FC-FF9C33E0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145BF-1170-4BE0-B421-6401E4FA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8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7A516-3232-4B6E-9453-77AE01E3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3B632-D794-43CD-BA2B-C6B8AA47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C4688-B883-4505-BDCB-C20BE070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8938A-FADD-44F7-9AF3-264B0DDD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569D8-9373-4B04-ABC3-CE8740C9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7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89357-2179-448A-A93E-781659D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13FF0D-04AD-44E0-848A-7F603A2C9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E259A-C2C1-447D-A952-762D5F3B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854E1-0C8B-4602-902E-FB66163F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6B339-4AB5-4D87-9180-CBC6A58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B9F37-47E5-405D-B315-BDF4E9B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FE7FC-928E-4461-AC00-A29151ED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AB17E0-92C8-4E4E-A236-861151345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9B28A-2B50-4365-A52B-0B619D4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1CDDC-3A6F-4EF4-8C43-F0B16611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796E4-3BEB-4584-9867-486D7E52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4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57E5F9-FD77-43CA-B516-F5ED649D6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B0D9D-C85C-4C01-911D-9CB835873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F2E6D-18AE-431D-98C4-13C666DF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062BB-0563-4DDC-8FB1-11CA6106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72F94B-F3F1-48E2-9511-AF325A01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34D81-7328-4CB6-949E-E6271664C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9DA1AC-D4DC-4A84-8FAF-69AE894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11894-25D8-4912-A66F-0CD27B60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7E0CE-C423-4E90-A04F-2BCF533D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0D5C8-B825-44E4-9564-B5BC176E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9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D0123-3A58-46BA-8DA0-CC8A2513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004A7-AFC8-4DD9-BCC6-01BA75B7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DACD8-6823-4233-B004-FC0C71BC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206C5-D1EA-408C-AA6F-54C024EC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8F18B-A0A0-409B-AB78-A44BF6B5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9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448A-7847-41B9-B784-E0371DAF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87906-1668-4017-B014-08275DAF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046F7-A957-4535-A139-B93B438B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9782E1-509A-42DA-B89A-668E4A08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D8658A-55AF-41D9-B0A3-57AF7221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7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3231A-2F5B-400D-97C2-61E75002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0327B-C489-470F-B69B-E7DED1901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D53FC-B190-4479-B40A-0F8DF974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350E42-A59B-4B60-8D23-30CC5A03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36F96B-EA51-4A83-BB3C-EC4BE3DB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48556-1883-41C0-B4B2-FA0908B7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1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3EE5E-FAE7-43B6-92EA-D9108BE5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6B54D-08F4-4485-AB4C-B22D93C2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23795-5323-4899-8C52-2E7D7924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23CA9-2743-418A-8C91-3FD358708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0A25E-A2C1-4BAF-B3A1-6C66417B9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950A49-88BC-4F02-9D0E-BB7DA70D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CA59C2-F70C-40DB-91F1-A1BC4029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6E5772-827B-463F-A087-E0ADFB15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2DE0-34CB-414C-95C9-D88785E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5610C5-EEFF-4E22-9F4D-AD2235D3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F86DDB-FBE0-4388-BA0A-627CD217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3B9FD4-F37C-48AD-80C8-5CFC05D1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6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C45F2C-4BF5-4B57-87FD-4F0F32F2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E9723D-CDB9-48D7-B1AD-FB851322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9CE87C-2577-4A19-A293-031A1369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8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482D3-C6F0-43C6-AD76-F67A6422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53F9CA-0CD2-46C3-B40D-269CE82A4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51EEF-EA0F-4FB1-B3AF-6CE6EDBB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F1BDB-8778-4BFA-BF1C-32C8DD32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F1B2A-1378-43F2-8162-C6D7C608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D7ED3-365D-4CF0-AD48-D6875C62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87A33-5B9D-40CB-95CE-F7A21E71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1CBCD1-010E-4B2E-89F7-2343C5D2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319E47-1B14-4C82-B647-1C483077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63D84-A0C2-48BF-B8DD-CC8168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42C34E-FEA5-498E-81FF-5F3246A5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0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5A79A-A394-480E-8CEB-3DF80786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70DCC2-E91B-40C9-9E98-99FCD1EAB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F5BCD-2ABD-464E-9426-5EF21EA3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EFF96-345E-4A89-97EB-1D93995D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18689-4632-4F59-A4F9-3EF55A10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15147-C333-409C-A96C-64072F56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6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53DCD-1A3A-4788-94C4-D1FA0A0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1855C1-1F27-456D-AD4C-6F6D5A52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F60F6-B5DE-412F-BA1E-4E94B34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9CF05-4D6D-4BF9-9DE6-F74E7F2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B3319-995C-475D-8E0B-4DC6D1D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8D08A-2D07-4182-A0C4-FE742157F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6F9758-C90F-4A13-82B8-A4C6FF454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194737-8B96-46F7-800C-4C2F325B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25C70-EAE5-43E3-B884-00DA5A19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53D0C-B893-4C01-972C-E0C9AA98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518BB-CF16-4E74-AFB9-0FD5E902F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15EEFE-FBCC-412D-853F-EDDC208F0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E4842-DEC7-46F0-BF9C-757525C0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AB38F-5F19-4D77-97CF-BF432B43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6ADE3-9AF0-4662-87FB-E2468626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1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A2234-78D7-4AFB-9813-64B6F762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B2E22-875D-483F-8339-61B8E3AB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C1FE6A-86F5-402B-AEFE-DE526CB7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D41E1-6C46-4DC5-94A6-AC8CED45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B5010-794E-4610-A456-AE890FD6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4D095-0A18-4B6F-A73C-887133B2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5E2C4D-A35C-4481-8F77-9FFA2777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7F02-1D9F-4AF7-AC09-B78C64E6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788BD-1B69-4927-BFA9-F673AF26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2E38B-3723-47E2-A721-75B82B86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8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88784-392D-4027-BE6F-35E667AD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D8A20-1E09-4BA0-851C-167C02A66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030CC5-348D-402A-8BB0-E89AB2EC2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620358-1804-4ABD-8A82-4FF11C1F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B1659-E8EF-4B96-B1D8-C4E592D0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46098E-C372-451C-890B-E850CAA1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3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44FD3-8FD7-415B-8758-3AC2F789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5E1FFC-5C71-47A6-B327-9B6D72332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154B5D-2C99-473F-A797-1773E1FF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F18134-8F88-42DE-BE78-2FA5D039F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949E4C-54C2-4CCD-BCFF-C93940530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3E3A9F-7536-4749-803F-2DBE769A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BEB2DE-BCA4-4C7F-9FD5-A7B05C6A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8A95B8-87A6-4CB7-8683-9082B3A7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3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30E18-1868-4577-B0AA-FE3E1EB1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6F64B2-0A61-4A95-BA01-61D9A69C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D0F86F-1F34-4B31-BC50-00CFDF7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D2C26D-934A-4189-908D-1344E22C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5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21FE-0A95-4109-9B8D-DC7148C0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D0510-314D-4CAB-8C1F-C5B99E139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6EE20-0B0B-46A1-9896-861BB3B75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CD667D-B703-4D8C-B61C-413B2903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96393F-DE29-4A4E-B101-22D6C5CC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D11436-F540-4671-885A-3B676780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3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A0EB9A-99FB-4FC1-BBAF-81A67C0F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F0B62C-D16A-46EF-A4CD-9929B2AA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367A68-C424-4312-9032-B03929CB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9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3FC06-4D2A-4DD3-97C1-90415B0A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BC722-1E3B-454D-B18D-479B45DB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1E6E59-BD72-411C-A2AC-851BB7646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E1613-3C2A-4E08-87C6-6057AA1C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2E73B6-9769-4326-AD2D-383B7FCD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1D06BE-22E2-4DE8-9AE8-C8861D7E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1BA05-1628-4D09-80BC-AEC4F4E8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0B2B19-0AB2-4D93-B072-93B619C80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BA9359-67BC-4A7C-A8E0-5AC38BEB0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D3A976-C4B3-4B04-BF6C-20B59046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93979F-4808-42C9-A7ED-5FFDE07E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991EA-FFC3-4C60-A332-3DF05B6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43D45-98A0-485F-9F4F-0118DC78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34C908-E96D-45A0-97A8-FC815B34E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6913A-DB1B-4E1A-8C31-ADB118A9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12B77-4F7C-47DD-A2E3-89D35B4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71BA7-EB45-4137-B7F1-7C1833CF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2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3326E1-0DAB-4DBA-BC42-C75CEA113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19FB83-8CCA-4BD9-B1C3-CA31E4EA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1E0F-1818-4CBA-8788-BF38630A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4FB7A-A72F-4FCD-BB6D-ECE11090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C674C-39D2-4D78-B984-06A9B7C1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6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9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8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6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F2122-8174-4FE5-BD95-246CC00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D8FEFB-572C-4F98-8916-2F7997DF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C57346-7531-42B7-8509-ED6FA54F3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F21FE4-4888-4FD2-9AC2-B1D635D9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C26966-551E-4EF5-8844-05B0133FC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AFEB88-4BB6-4CA5-BCDE-A89D5B01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6D5041-BAD3-45C1-95F2-89845A13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24E028-8FD1-4541-9A6B-06319AE5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6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7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7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9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9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7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5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3D5F6-50DE-49B9-89A5-510042E4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C7D1CE-3B42-4BC6-823E-C4A5142B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61487A-CDB2-4971-AEB1-0ED0E37F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09554-F10C-48E8-8E10-B325C46C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5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4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0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2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1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1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6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3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BE2EC2-C140-427C-BB9A-FC12627F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8B62EA-CD11-411C-8E01-CD71F3C2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370572-F4E6-45A5-AC76-0C08740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1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5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7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5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0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0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1F2A1-1538-4EF2-8E82-A1B434A12F5E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8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34D81-7328-4CB6-949E-E6271664C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9DA1AC-D4DC-4A84-8FAF-69AE894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11894-25D8-4912-A66F-0CD27B60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7E0CE-C423-4E90-A04F-2BCF533D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0D5C8-B825-44E4-9564-B5BC176E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D0123-3A58-46BA-8DA0-CC8A2513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004A7-AFC8-4DD9-BCC6-01BA75B7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DACD8-6823-4233-B004-FC0C71BC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206C5-D1EA-408C-AA6F-54C024EC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8F18B-A0A0-409B-AB78-A44BF6B5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F7AD-5A16-49DB-ACBE-9C03C1EA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9C023C-B8FC-409C-8D8E-F8A6D6EA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07D8C2-8575-4E3C-AEA9-32D78885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A823E-FAD3-496C-9944-C78DE698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D2C5F1-7482-4D67-B042-ECEB59DC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2C51B5-BDAE-48B5-93EA-7F60C9ED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5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448A-7847-41B9-B784-E0371DAF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87906-1668-4017-B014-08275DAF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046F7-A957-4535-A139-B93B438B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9782E1-509A-42DA-B89A-668E4A08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D8658A-55AF-41D9-B0A3-57AF7221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3231A-2F5B-400D-97C2-61E75002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0327B-C489-470F-B69B-E7DED1901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D53FC-B190-4479-B40A-0F8DF974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350E42-A59B-4B60-8D23-30CC5A03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36F96B-EA51-4A83-BB3C-EC4BE3DB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48556-1883-41C0-B4B2-FA0908B7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3EE5E-FAE7-43B6-92EA-D9108BE5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6B54D-08F4-4485-AB4C-B22D93C2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23795-5323-4899-8C52-2E7D7924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23CA9-2743-418A-8C91-3FD358708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0A25E-A2C1-4BAF-B3A1-6C66417B9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950A49-88BC-4F02-9D0E-BB7DA70D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CA59C2-F70C-40DB-91F1-A1BC4029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6E5772-827B-463F-A087-E0ADFB15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8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2DE0-34CB-414C-95C9-D88785E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5610C5-EEFF-4E22-9F4D-AD2235D3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F86DDB-FBE0-4388-BA0A-627CD217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3B9FD4-F37C-48AD-80C8-5CFC05D1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7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C45F2C-4BF5-4B57-87FD-4F0F32F2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E9723D-CDB9-48D7-B1AD-FB851322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9CE87C-2577-4A19-A293-031A1369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4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D7ED3-365D-4CF0-AD48-D6875C62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87A33-5B9D-40CB-95CE-F7A21E71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1CBCD1-010E-4B2E-89F7-2343C5D2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319E47-1B14-4C82-B647-1C483077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63D84-A0C2-48BF-B8DD-CC8168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42C34E-FEA5-498E-81FF-5F3246A5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3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5A79A-A394-480E-8CEB-3DF80786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70DCC2-E91B-40C9-9E98-99FCD1EAB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F5BCD-2ABD-464E-9426-5EF21EA3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EFF96-345E-4A89-97EB-1D93995D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18689-4632-4F59-A4F9-3EF55A10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15147-C333-409C-A96C-64072F56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3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53DCD-1A3A-4788-94C4-D1FA0A0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1855C1-1F27-456D-AD4C-6F6D5A52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F60F6-B5DE-412F-BA1E-4E94B34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9CF05-4D6D-4BF9-9DE6-F74E7F2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B3319-995C-475D-8E0B-4DC6D1D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6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8D08A-2D07-4182-A0C4-FE742157F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6F9758-C90F-4A13-82B8-A4C6FF454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194737-8B96-46F7-800C-4C2F325B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8FF80-6875-4992-99F3-8B4C51C2E3C6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25C70-EAE5-43E3-B884-00DA5A19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53D0C-B893-4C01-972C-E0C9AA98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3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18F91-32CE-444C-B858-5A178E243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1EEE9-3F4B-4556-AFFF-693A77A50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CACC4-F1C0-455C-9B4E-78BC9E0B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8822-AFD0-49EC-8984-DB2B8EE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9CA34-729B-4FF6-946F-A2B7DA5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29332-12DB-4D5B-9F65-F920272B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5699ED-64F8-4FAB-A1C9-D90512465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9B43E3-B64E-429F-9491-149558572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8A301E-1F17-4625-A7AB-1D97F2BD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266D36-0B89-4245-A539-55E159A0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14041D-992F-4F27-901C-63246318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1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62970-064C-4C3A-A84E-06948BAD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93AA2-2DDE-4648-AF05-95B37B3A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DADEF-316B-465B-8E01-EDE27EA6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35FDE-0471-43DD-927B-E981A861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93947-0C9B-451B-92F1-814CC42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2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7457C-A81C-46F1-823B-87DEC2F0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07DD6-DA04-4A01-A13F-43B8586F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D9F4E-E067-4329-8840-6CD591AD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F8876-3A7D-42AF-9563-5F4A252A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556F1-EE76-4330-8155-3EA31196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6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5D79-D090-4876-B766-2A504257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C29D1-5C8A-4EC0-B0DC-C2AF32B61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DC379F-F6ED-4141-BF8A-2474BA19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26F15-F6F4-48A1-BC98-B454277A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1CBFE-E589-47D7-8152-DD296DC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B9960E-2B78-4D35-A3C9-9CD93745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1525-67B0-42D1-A9C0-A038FFCB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E4C58-B579-4166-8482-3F8E0A5B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4B162-FF7F-4180-97C0-8DA44106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16CC4A-817A-4EC3-9342-4F43139D1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6B3451-7D88-401C-B576-A8734F7C1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E5B393-2CCE-45B1-A91C-0CF8D4B0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0A401E-CF61-4CD3-B6C5-14489F5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2FBB61-33A1-41D3-A0C7-BEDA7097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7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D775-5E58-4D03-B23E-49115B8A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FF5D55-0DB5-4217-9391-D8F322C1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177A4D-D0E2-4C6D-88C1-C69DB3A2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7060A-9416-4184-B8AC-10D8276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768922-7B6A-45ED-81F0-B2595DAB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46F652-CEEB-462E-BD54-588CEDD6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FD50F1-FA9F-4967-9D3A-A888D9D9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6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C5AD0-806B-426D-AC9E-161A430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C6905-BFF6-4749-A014-A148D371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DB3E1E-CE1D-43FA-82A3-57D9B79B4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621B1A-D687-4FF6-BEF8-AE38702D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EAE3B-0898-4A2D-85FC-FF9C33E0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145BF-1170-4BE0-B421-6401E4FA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89357-2179-448A-A93E-781659D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13FF0D-04AD-44E0-848A-7F603A2C9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E259A-C2C1-447D-A952-762D5F3B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854E1-0C8B-4602-902E-FB66163F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6B339-4AB5-4D87-9180-CBC6A58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B9F37-47E5-405D-B315-BDF4E9B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FE7FC-928E-4461-AC00-A29151ED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AB17E0-92C8-4E4E-A236-861151345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9B28A-2B50-4365-A52B-0B619D4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1CDDC-3A6F-4EF4-8C43-F0B16611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796E4-3BEB-4584-9867-486D7E52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7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57E5F9-FD77-43CA-B516-F5ED649D6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B0D9D-C85C-4C01-911D-9CB835873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F2E6D-18AE-431D-98C4-13C666DF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95B10-749F-43C8-BAB9-21667F8ACFA8}" type="datetimeFigureOut">
              <a:rPr lang="es-ES" smtClean="0"/>
              <a:t>04/06/2025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062BB-0563-4DDC-8FB1-11CA6106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72F94B-F3F1-48E2-9511-AF325A01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6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>
            <a:extLst>
              <a:ext uri="{FF2B5EF4-FFF2-40B4-BE49-F238E27FC236}">
                <a16:creationId xmlns:a16="http://schemas.microsoft.com/office/drawing/2014/main" id="{B6FFDD1B-CC69-4BCF-9394-25772A970C0D}"/>
              </a:ext>
            </a:extLst>
          </p:cNvPr>
          <p:cNvSpPr/>
          <p:nvPr userDrawn="1"/>
        </p:nvSpPr>
        <p:spPr>
          <a:xfrm>
            <a:off x="0" y="-5680"/>
            <a:ext cx="12192000" cy="686368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1 Imagen">
            <a:extLst>
              <a:ext uri="{FF2B5EF4-FFF2-40B4-BE49-F238E27FC236}">
                <a16:creationId xmlns:a16="http://schemas.microsoft.com/office/drawing/2014/main" id="{C60DF638-3D8B-412A-A345-4666EF4067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3078457" cy="5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3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30AE73BA-1E4E-4A0F-9A38-6C8656E4AE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50" y="169795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C85667C-E0F6-4728-8233-0363D784375F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89533CF-43CB-4736-80E1-945B7607CA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arcador de pie de página 18">
              <a:extLst>
                <a:ext uri="{FF2B5EF4-FFF2-40B4-BE49-F238E27FC236}">
                  <a16:creationId xmlns:a16="http://schemas.microsoft.com/office/drawing/2014/main" id="{1A2A0110-EED6-4E2D-B14C-BDF59DACEC03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 dirty="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8BC306D-E232-4B93-99A5-2844E0230218}"/>
                </a:ext>
              </a:extLst>
            </p:cNvPr>
            <p:cNvSpPr/>
            <p:nvPr userDrawn="1"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0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 Imagen">
            <a:extLst>
              <a:ext uri="{FF2B5EF4-FFF2-40B4-BE49-F238E27FC236}">
                <a16:creationId xmlns:a16="http://schemas.microsoft.com/office/drawing/2014/main" id="{E6FA2499-E34D-412E-8213-90F621441D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3096344" cy="5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LT Pro 75 Bd (Títulos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30AE73BA-1E4E-4A0F-9A38-6C8656E4AE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50" y="169795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C85667C-E0F6-4728-8233-0363D784375F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89533CF-43CB-4736-80E1-945B7607CA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arcador de pie de página 18">
              <a:extLst>
                <a:ext uri="{FF2B5EF4-FFF2-40B4-BE49-F238E27FC236}">
                  <a16:creationId xmlns:a16="http://schemas.microsoft.com/office/drawing/2014/main" id="{1A2A0110-EED6-4E2D-B14C-BDF59DACEC03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8BC306D-E232-4B93-99A5-2844E0230218}"/>
                </a:ext>
              </a:extLst>
            </p:cNvPr>
            <p:cNvSpPr/>
            <p:nvPr userDrawn="1"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527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C5310256-EE85-40D4-8F3F-35AC1C1DF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00" y="169200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5">
            <a:extLst>
              <a:ext uri="{FF2B5EF4-FFF2-40B4-BE49-F238E27FC236}">
                <a16:creationId xmlns:a16="http://schemas.microsoft.com/office/drawing/2014/main" id="{0C2B27AE-4C33-49D4-B13F-939C2FFE029F}"/>
              </a:ext>
            </a:extLst>
          </p:cNvPr>
          <p:cNvSpPr txBox="1">
            <a:spLocks/>
          </p:cNvSpPr>
          <p:nvPr userDrawn="1"/>
        </p:nvSpPr>
        <p:spPr>
          <a:xfrm>
            <a:off x="4890469" y="2780928"/>
            <a:ext cx="6896743" cy="524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3200" kern="1200" dirty="0">
                <a:solidFill>
                  <a:schemeClr val="accent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2900">
                <a:solidFill>
                  <a:schemeClr val="bg1"/>
                </a:solidFill>
                <a:latin typeface="+mn-lt"/>
              </a:rPr>
              <a:t>Título de portadilla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17CB1-F9C6-4C29-A0ED-BA730DCB1E49}"/>
              </a:ext>
            </a:extLst>
          </p:cNvPr>
          <p:cNvSpPr txBox="1"/>
          <p:nvPr userDrawn="1"/>
        </p:nvSpPr>
        <p:spPr>
          <a:xfrm>
            <a:off x="4026277" y="257767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" name="23 Conector recto">
            <a:extLst>
              <a:ext uri="{FF2B5EF4-FFF2-40B4-BE49-F238E27FC236}">
                <a16:creationId xmlns:a16="http://schemas.microsoft.com/office/drawing/2014/main" id="{48E452AC-E5E9-410A-843F-0AC17A96BC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39680" y="26369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725CD02-8D52-4B5B-AD46-F980BD9A58CA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DEAF00E0-3CCD-4F0F-966A-5E48F293D2F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arcador de pie de página 18">
              <a:extLst>
                <a:ext uri="{FF2B5EF4-FFF2-40B4-BE49-F238E27FC236}">
                  <a16:creationId xmlns:a16="http://schemas.microsoft.com/office/drawing/2014/main" id="{87A66CE9-91B1-4C97-970B-ACBA1E6BA874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5DC7412-3874-4EC4-85CF-A6EEE6BA0346}"/>
                </a:ext>
              </a:extLst>
            </p:cNvPr>
            <p:cNvSpPr/>
            <p:nvPr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C104496-A8C3-45A1-BC72-E4B17163809D}"/>
              </a:ext>
            </a:extLst>
          </p:cNvPr>
          <p:cNvSpPr/>
          <p:nvPr userDrawn="1"/>
        </p:nvSpPr>
        <p:spPr>
          <a:xfrm>
            <a:off x="1133475" y="1306800"/>
            <a:ext cx="11058000" cy="4680520"/>
          </a:xfrm>
          <a:prstGeom prst="rect">
            <a:avLst/>
          </a:prstGeom>
          <a:solidFill>
            <a:srgbClr val="D52B1E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/>
          </a:p>
        </p:txBody>
      </p:sp>
      <p:cxnSp>
        <p:nvCxnSpPr>
          <p:cNvPr id="21" name="23 Conector recto">
            <a:extLst>
              <a:ext uri="{FF2B5EF4-FFF2-40B4-BE49-F238E27FC236}">
                <a16:creationId xmlns:a16="http://schemas.microsoft.com/office/drawing/2014/main" id="{864E6C7B-993F-4C07-B255-2255D513306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>
            <a:extLst>
              <a:ext uri="{FF2B5EF4-FFF2-40B4-BE49-F238E27FC236}">
                <a16:creationId xmlns:a16="http://schemas.microsoft.com/office/drawing/2014/main" id="{3779D6A1-084D-4276-86C5-2E2F775CF474}"/>
              </a:ext>
            </a:extLst>
          </p:cNvPr>
          <p:cNvSpPr/>
          <p:nvPr userDrawn="1"/>
        </p:nvSpPr>
        <p:spPr>
          <a:xfrm>
            <a:off x="-5552" y="-5680"/>
            <a:ext cx="12197552" cy="686368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591668-993F-4BDC-BC4A-A8E9FD12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134" b="48459" l="57560" r="73940">
                        <a14:foregroundMark x1="66618" y1="41406" x2="66618" y2="41406"/>
                        <a14:foregroundMark x1="66105" y1="44010" x2="66105" y2="44010"/>
                        <a14:foregroundMark x1="66105" y1="47266" x2="66105" y2="47266"/>
                        <a14:foregroundMark x1="61859" y1="46094" x2="61859" y2="46094"/>
                        <a14:foregroundMark x1="58931" y1="45573" x2="58931" y2="45573"/>
                        <a14:foregroundMark x1="59078" y1="40885" x2="59078" y2="40885"/>
                      </a14:backgroundRemoval>
                    </a14:imgEffect>
                  </a14:imgLayer>
                </a14:imgProps>
              </a:ext>
            </a:extLst>
          </a:blip>
          <a:srcRect l="55512" t="34593" r="24013" b="50000"/>
          <a:stretch/>
        </p:blipFill>
        <p:spPr>
          <a:xfrm>
            <a:off x="10360902" y="-126075"/>
            <a:ext cx="2054056" cy="86902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FDA170C2-CEA5-40B2-84B8-FD67D3F3D520}"/>
              </a:ext>
            </a:extLst>
          </p:cNvPr>
          <p:cNvGrpSpPr/>
          <p:nvPr userDrawn="1"/>
        </p:nvGrpSpPr>
        <p:grpSpPr>
          <a:xfrm>
            <a:off x="-5552" y="6545344"/>
            <a:ext cx="12197551" cy="347250"/>
            <a:chOff x="0" y="6544139"/>
            <a:chExt cx="9144000" cy="365125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D36DB25-DF65-48F4-A3FC-F4AB24C4D8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arcador de pie de página 18">
              <a:extLst>
                <a:ext uri="{FF2B5EF4-FFF2-40B4-BE49-F238E27FC236}">
                  <a16:creationId xmlns:a16="http://schemas.microsoft.com/office/drawing/2014/main" id="{7C43AF8E-7ADA-4F9B-976D-B1946FA1FDAB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>
                  <a:solidFill>
                    <a:schemeClr val="bg1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A2401B6-B159-4DAD-A790-C8843E54E1C4}"/>
              </a:ext>
            </a:extLst>
          </p:cNvPr>
          <p:cNvSpPr/>
          <p:nvPr userDrawn="1"/>
        </p:nvSpPr>
        <p:spPr>
          <a:xfrm>
            <a:off x="1133475" y="1304932"/>
            <a:ext cx="11058524" cy="484208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/>
          </a:p>
        </p:txBody>
      </p:sp>
      <p:cxnSp>
        <p:nvCxnSpPr>
          <p:cNvPr id="32" name="23 Conector recto">
            <a:extLst>
              <a:ext uri="{FF2B5EF4-FFF2-40B4-BE49-F238E27FC236}">
                <a16:creationId xmlns:a16="http://schemas.microsoft.com/office/drawing/2014/main" id="{B8798AB3-8E10-498B-A282-3D356262CD4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23 Conector recto">
            <a:extLst>
              <a:ext uri="{FF2B5EF4-FFF2-40B4-BE49-F238E27FC236}">
                <a16:creationId xmlns:a16="http://schemas.microsoft.com/office/drawing/2014/main" id="{0EB754EA-DE61-4C53-A578-2CC9A9F6EE2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9779013" y="62256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>
                <a:solidFill>
                  <a:srgbClr val="DA291C"/>
                </a:solidFill>
                <a:latin typeface="HelveticaNeueLT Pro 45 Lt" panose="020B0403020202020204" pitchFamily="34" charset="0"/>
              </a:rPr>
              <a:t>(+34) 913 497 100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092820-8F9C-4167-9744-3C0E61BEA7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9" y="2490280"/>
            <a:ext cx="8121796" cy="11722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B68625-4CA8-49DE-9F2D-CF248602A404}"/>
              </a:ext>
            </a:extLst>
          </p:cNvPr>
          <p:cNvSpPr txBox="1"/>
          <p:nvPr userDrawn="1"/>
        </p:nvSpPr>
        <p:spPr>
          <a:xfrm>
            <a:off x="237879" y="6177032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>
                <a:solidFill>
                  <a:srgbClr val="333F48"/>
                </a:solidFill>
                <a:latin typeface="HelveticaNeueLT Pro 45 Lt" panose="020B0403020202020204" pitchFamily="34" charset="0"/>
              </a:rPr>
              <a:t>www.icex.es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41068-3CC1-46BD-ACFB-A6F77A5C6051}"/>
              </a:ext>
            </a:extLst>
          </p:cNvPr>
          <p:cNvSpPr txBox="1"/>
          <p:nvPr userDrawn="1"/>
        </p:nvSpPr>
        <p:spPr>
          <a:xfrm>
            <a:off x="2077459" y="40270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rgbClr val="DA291C"/>
                </a:solidFill>
                <a:latin typeface="HelveticaNeueLT Pro 45 Lt" panose="020B0403020202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9120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Rectángulo"/>
          <p:cNvSpPr/>
          <p:nvPr userDrawn="1"/>
        </p:nvSpPr>
        <p:spPr>
          <a:xfrm>
            <a:off x="1" y="-3"/>
            <a:ext cx="12192000" cy="6858003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44131" y="61767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HelveticaNeueLT Pro 45 Lt" panose="020B0403020202020204" pitchFamily="34" charset="0"/>
              </a:rPr>
              <a:t>www.icex.es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9640811" y="623992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HelveticaNeueLT Pro 45 Lt" panose="020B0403020202020204" pitchFamily="34" charset="0"/>
              </a:rPr>
              <a:t>(+34) 913 497 100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66" y="2189030"/>
            <a:ext cx="8959197" cy="1779243"/>
          </a:xfrm>
          <a:prstGeom prst="rect">
            <a:avLst/>
          </a:prstGeom>
        </p:spPr>
      </p:pic>
      <p:sp>
        <p:nvSpPr>
          <p:cNvPr id="15" name="Marcador de texto 3"/>
          <p:cNvSpPr txBox="1">
            <a:spLocks/>
          </p:cNvSpPr>
          <p:nvPr userDrawn="1"/>
        </p:nvSpPr>
        <p:spPr>
          <a:xfrm>
            <a:off x="2345712" y="4089419"/>
            <a:ext cx="7524830" cy="478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es-ES" sz="2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Lt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latin typeface="HelveticaNeueLT Pro 45 Lt" panose="020B0403020202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5038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9779013" y="62256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>
                <a:solidFill>
                  <a:srgbClr val="DA291C"/>
                </a:solidFill>
                <a:latin typeface="HelveticaNeueLT Pro 45 Lt" panose="020B0403020202020204" pitchFamily="34" charset="0"/>
              </a:rPr>
              <a:t>(+34) 913 497 100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092820-8F9C-4167-9744-3C0E61BEA7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9" y="2490280"/>
            <a:ext cx="8121796" cy="11722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B68625-4CA8-49DE-9F2D-CF248602A404}"/>
              </a:ext>
            </a:extLst>
          </p:cNvPr>
          <p:cNvSpPr txBox="1"/>
          <p:nvPr userDrawn="1"/>
        </p:nvSpPr>
        <p:spPr>
          <a:xfrm>
            <a:off x="237879" y="6177032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>
                <a:solidFill>
                  <a:srgbClr val="333F48"/>
                </a:solidFill>
                <a:latin typeface="HelveticaNeueLT Pro 45 Lt" panose="020B0403020202020204" pitchFamily="34" charset="0"/>
              </a:rPr>
              <a:t>www.icex.es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41068-3CC1-46BD-ACFB-A6F77A5C6051}"/>
              </a:ext>
            </a:extLst>
          </p:cNvPr>
          <p:cNvSpPr txBox="1"/>
          <p:nvPr userDrawn="1"/>
        </p:nvSpPr>
        <p:spPr>
          <a:xfrm>
            <a:off x="2077459" y="40270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rgbClr val="DA291C"/>
                </a:solidFill>
                <a:latin typeface="HelveticaNeueLT Pro 45 Lt" panose="020B0403020202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4715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C5310256-EE85-40D4-8F3F-35AC1C1DF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00" y="169200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5">
            <a:extLst>
              <a:ext uri="{FF2B5EF4-FFF2-40B4-BE49-F238E27FC236}">
                <a16:creationId xmlns:a16="http://schemas.microsoft.com/office/drawing/2014/main" id="{0C2B27AE-4C33-49D4-B13F-939C2FFE029F}"/>
              </a:ext>
            </a:extLst>
          </p:cNvPr>
          <p:cNvSpPr txBox="1">
            <a:spLocks/>
          </p:cNvSpPr>
          <p:nvPr userDrawn="1"/>
        </p:nvSpPr>
        <p:spPr>
          <a:xfrm>
            <a:off x="4890469" y="2780928"/>
            <a:ext cx="6896743" cy="524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3200" kern="1200" dirty="0">
                <a:solidFill>
                  <a:schemeClr val="accent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2900">
                <a:solidFill>
                  <a:schemeClr val="bg1"/>
                </a:solidFill>
                <a:latin typeface="+mn-lt"/>
              </a:rPr>
              <a:t>Título de portadilla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17CB1-F9C6-4C29-A0ED-BA730DCB1E49}"/>
              </a:ext>
            </a:extLst>
          </p:cNvPr>
          <p:cNvSpPr txBox="1"/>
          <p:nvPr userDrawn="1"/>
        </p:nvSpPr>
        <p:spPr>
          <a:xfrm>
            <a:off x="4026277" y="257767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" name="23 Conector recto">
            <a:extLst>
              <a:ext uri="{FF2B5EF4-FFF2-40B4-BE49-F238E27FC236}">
                <a16:creationId xmlns:a16="http://schemas.microsoft.com/office/drawing/2014/main" id="{48E452AC-E5E9-410A-843F-0AC17A96BC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39680" y="26369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725CD02-8D52-4B5B-AD46-F980BD9A58CA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DEAF00E0-3CCD-4F0F-966A-5E48F293D2F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arcador de pie de página 18">
              <a:extLst>
                <a:ext uri="{FF2B5EF4-FFF2-40B4-BE49-F238E27FC236}">
                  <a16:creationId xmlns:a16="http://schemas.microsoft.com/office/drawing/2014/main" id="{87A66CE9-91B1-4C97-970B-ACBA1E6BA874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5DC7412-3874-4EC4-85CF-A6EEE6BA0346}"/>
                </a:ext>
              </a:extLst>
            </p:cNvPr>
            <p:cNvSpPr/>
            <p:nvPr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C104496-A8C3-45A1-BC72-E4B17163809D}"/>
              </a:ext>
            </a:extLst>
          </p:cNvPr>
          <p:cNvSpPr/>
          <p:nvPr userDrawn="1"/>
        </p:nvSpPr>
        <p:spPr>
          <a:xfrm>
            <a:off x="1133475" y="1306800"/>
            <a:ext cx="11058000" cy="4680520"/>
          </a:xfrm>
          <a:prstGeom prst="rect">
            <a:avLst/>
          </a:prstGeom>
          <a:solidFill>
            <a:srgbClr val="D52B1E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/>
          </a:p>
        </p:txBody>
      </p:sp>
      <p:cxnSp>
        <p:nvCxnSpPr>
          <p:cNvPr id="21" name="23 Conector recto">
            <a:extLst>
              <a:ext uri="{FF2B5EF4-FFF2-40B4-BE49-F238E27FC236}">
                <a16:creationId xmlns:a16="http://schemas.microsoft.com/office/drawing/2014/main" id="{864E6C7B-993F-4C07-B255-2255D513306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30AE73BA-1E4E-4A0F-9A38-6C8656E4AE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50" y="169795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C85667C-E0F6-4728-8233-0363D784375F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89533CF-43CB-4736-80E1-945B7607CA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arcador de pie de página 18">
              <a:extLst>
                <a:ext uri="{FF2B5EF4-FFF2-40B4-BE49-F238E27FC236}">
                  <a16:creationId xmlns:a16="http://schemas.microsoft.com/office/drawing/2014/main" id="{1A2A0110-EED6-4E2D-B14C-BDF59DACEC03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8BC306D-E232-4B93-99A5-2844E0230218}"/>
                </a:ext>
              </a:extLst>
            </p:cNvPr>
            <p:cNvSpPr/>
            <p:nvPr userDrawn="1"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3340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686D7A4A-E8E7-C549-DA90-D82FCDB4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8" y="315105"/>
            <a:ext cx="5397909" cy="771130"/>
          </a:xfrm>
          <a:prstGeom prst="rect">
            <a:avLst/>
          </a:prstGeom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48D6FD5F-1F2F-28A2-974F-440578237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" y="1968284"/>
            <a:ext cx="12192000" cy="37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FC73325-A4F8-222D-719F-2E9FD28393F8}"/>
              </a:ext>
            </a:extLst>
          </p:cNvPr>
          <p:cNvSpPr/>
          <p:nvPr/>
        </p:nvSpPr>
        <p:spPr>
          <a:xfrm>
            <a:off x="-14068" y="1277420"/>
            <a:ext cx="12192000" cy="53099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52B1E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2E8A0E-ECAA-E86B-A1B6-8DF57699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2205" y="6531056"/>
            <a:ext cx="542925" cy="319089"/>
          </a:xfrm>
        </p:spPr>
        <p:txBody>
          <a:bodyPr/>
          <a:lstStyle/>
          <a:p>
            <a:pPr algn="ctr"/>
            <a:r>
              <a:rPr lang="es-ES" sz="1800" dirty="0"/>
              <a:t>9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A5FB1594-1A86-76F3-E67D-149231518E70}"/>
              </a:ext>
            </a:extLst>
          </p:cNvPr>
          <p:cNvSpPr txBox="1">
            <a:spLocks/>
          </p:cNvSpPr>
          <p:nvPr/>
        </p:nvSpPr>
        <p:spPr>
          <a:xfrm>
            <a:off x="781946" y="142861"/>
            <a:ext cx="9252430" cy="113455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ts val="7521"/>
              </a:lnSpc>
            </a:pP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TENER EN CUENTA EN EL PROGRAMA DE 2025:</a:t>
            </a:r>
          </a:p>
          <a:p>
            <a:pPr>
              <a:lnSpc>
                <a:spcPts val="7521"/>
              </a:lnSpc>
            </a:pP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D3E95B-AC4B-9FBD-A0C5-65A408E97AF2}"/>
              </a:ext>
            </a:extLst>
          </p:cNvPr>
          <p:cNvSpPr txBox="1"/>
          <p:nvPr/>
        </p:nvSpPr>
        <p:spPr>
          <a:xfrm>
            <a:off x="721564" y="1246544"/>
            <a:ext cx="10824673" cy="696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Son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prácticas formativas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, no laborales, por lo que es imprescindible disponer de un </a:t>
            </a:r>
            <a:r>
              <a:rPr lang="es-ES" sz="2000" u="sng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plan formativo y un tutor en destino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y no dotar a las personas becadas de un cargo de estructura en la empresa ni de actividades propias de una relación laboral.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No se aprobarán más de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4 solicitudes de personas becadas por empresa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para becas a realizar en la sede de la empresa en España o en el extranjero. Para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empresas nuevas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en el Programa sólo se aprobará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1 solicitud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de persona becada.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Para destinos en el extranjero, la empresa debe cerciorarse de que no existen impedimentos administrativos para la obtención de un visado en regla en los países que así lo requieran y proporcionar a la persona becada la documentación pertinente para su obtención,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asumiendo asimismo la gestión, y los costes de expedición o renovación del visado.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/>
              </a:solidFill>
              <a:latin typeface="Helvetica Neue" panose="02000503000000020004"/>
              <a:cs typeface="Helvetic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/>
              </a:solidFill>
              <a:latin typeface="Helvetica Neue" panose="02000503000000020004"/>
              <a:cs typeface="Helvetica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s-ES" sz="2000" dirty="0">
              <a:solidFill>
                <a:schemeClr val="tx2"/>
              </a:solidFill>
              <a:latin typeface="Helvetica Neue" panose="02000503000000020004"/>
              <a:cs typeface="Helvetic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5CA18D-7067-4B0E-8D80-D31E0614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7" y="171087"/>
            <a:ext cx="616739" cy="5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43AD38-8A6F-33AD-E381-0B98D6FA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246F5B-1F6D-898E-B837-557A01CD3F19}"/>
              </a:ext>
            </a:extLst>
          </p:cNvPr>
          <p:cNvSpPr txBox="1"/>
          <p:nvPr/>
        </p:nvSpPr>
        <p:spPr>
          <a:xfrm>
            <a:off x="781946" y="1154030"/>
            <a:ext cx="10019655" cy="498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de la oferta formativa. Ejemplo: Beca en el área de Desarrollo de negocio.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Titulación, idioma de interés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Formación previsto en el área Internacional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Área o unidad de la empresa a la que estará adscrito la persona becada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Breve descripción de la oferta formativa.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Recursos materiales/técnicos puestos a disposición de la persona becada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Formación de acogida en la empresa/producto/sector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Planificación de tareas y actividades formativas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Desarrollo de habilidades y competencias previstas que adquiera la persona becada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Times New Roman" panose="02020603050405020304" pitchFamily="18" charset="0"/>
              </a:rPr>
              <a:t>Acciones de seguimiento y control de la práctica.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Tutor/cargo de la persona becada en España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registrado en portal ICEX.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 de destino de las prácticas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de la sociedad en destino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Razón Social, Domicilio Social y Nombre, correo electrónico y cargo del responsable de la persona becada en ese destino)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6CC51-D3BE-DC19-90AD-D8ED52D7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7" y="171087"/>
            <a:ext cx="616739" cy="508178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85A87A7F-CEA3-63A7-2620-B96A8896E786}"/>
              </a:ext>
            </a:extLst>
          </p:cNvPr>
          <p:cNvSpPr txBox="1">
            <a:spLocks/>
          </p:cNvSpPr>
          <p:nvPr/>
        </p:nvSpPr>
        <p:spPr>
          <a:xfrm>
            <a:off x="1004941" y="476631"/>
            <a:ext cx="10182118" cy="4747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dirty="0">
                <a:solidFill>
                  <a:srgbClr val="FF0000"/>
                </a:solidFill>
                <a:latin typeface="Helvetica Neue" panose="02000503000000020004"/>
              </a:rPr>
              <a:t>Modelo del Plan de formación a presentar</a:t>
            </a:r>
          </a:p>
          <a:p>
            <a:endParaRPr lang="es-ES" sz="2800" dirty="0">
              <a:solidFill>
                <a:srgbClr val="DA291C"/>
              </a:solidFill>
              <a:latin typeface="Helvetica Neue" panose="02000503000000020004"/>
            </a:endParaRPr>
          </a:p>
          <a:p>
            <a:r>
              <a:rPr lang="es-ES" sz="2700" dirty="0">
                <a:solidFill>
                  <a:srgbClr val="DA291C"/>
                </a:solidFill>
                <a:latin typeface="Helvetica Neue" panose="020005030000000200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6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82B5C-B317-EA26-C044-155411E1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78B9A10-7DD5-245A-F88D-38E47248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A6A52C-B255-F829-34D8-D61438057EAC}"/>
              </a:ext>
            </a:extLst>
          </p:cNvPr>
          <p:cNvSpPr txBox="1"/>
          <p:nvPr/>
        </p:nvSpPr>
        <p:spPr>
          <a:xfrm>
            <a:off x="2331777" y="3092690"/>
            <a:ext cx="7199682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9 de junio al 9 de julio de 2025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635759-BF2E-C456-ACDB-E1AA3755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7" y="171087"/>
            <a:ext cx="616739" cy="508178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23BE18B4-8952-CEA8-80C1-ECDF8797BED8}"/>
              </a:ext>
            </a:extLst>
          </p:cNvPr>
          <p:cNvSpPr txBox="1">
            <a:spLocks/>
          </p:cNvSpPr>
          <p:nvPr/>
        </p:nvSpPr>
        <p:spPr>
          <a:xfrm>
            <a:off x="3763640" y="2088455"/>
            <a:ext cx="3675546" cy="4747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dirty="0">
                <a:solidFill>
                  <a:srgbClr val="FF0000"/>
                </a:solidFill>
                <a:latin typeface="Helvetica Neue" panose="02000503000000020004"/>
              </a:rPr>
              <a:t>Plazo de inscripción</a:t>
            </a:r>
          </a:p>
          <a:p>
            <a:endParaRPr lang="es-ES" sz="2800" dirty="0">
              <a:solidFill>
                <a:srgbClr val="DA291C"/>
              </a:solidFill>
              <a:latin typeface="Helvetica Neue" panose="02000503000000020004"/>
            </a:endParaRPr>
          </a:p>
          <a:p>
            <a:r>
              <a:rPr lang="es-ES" sz="2700" dirty="0">
                <a:solidFill>
                  <a:srgbClr val="DA291C"/>
                </a:solidFill>
                <a:latin typeface="Helvetica Neue" panose="020005030000000200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23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2916CA-8D78-4AA6-BC0C-C53F8952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C790DF-4CF5-4EFB-9F40-6674F3C7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9" y="182382"/>
            <a:ext cx="477562" cy="39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3B4729-620C-4E80-B68F-4C716E37F80E}"/>
              </a:ext>
            </a:extLst>
          </p:cNvPr>
          <p:cNvSpPr txBox="1"/>
          <p:nvPr/>
        </p:nvSpPr>
        <p:spPr>
          <a:xfrm>
            <a:off x="995881" y="792113"/>
            <a:ext cx="10121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HelveticaNeueLT Pro 55 Roman" panose="020B0604020202020204" pitchFamily="34" charset="0"/>
                <a:ea typeface="+mn-ea"/>
                <a:cs typeface="Arial"/>
              </a:rPr>
              <a:t>Últimos datos: Recomendación y utilidad del Programa de prácticas en empresas 2023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DA291C"/>
              </a:solidFill>
              <a:effectLst/>
              <a:uLnTx/>
              <a:uFillTx/>
              <a:latin typeface="HelveticaNeueLT Pro 55 Roman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3E8BFF1-D68A-24A4-59D3-6A16335D8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096973"/>
              </p:ext>
            </p:extLst>
          </p:nvPr>
        </p:nvGraphicFramePr>
        <p:xfrm>
          <a:off x="3271837" y="1383276"/>
          <a:ext cx="5291138" cy="32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666D9FF7-D196-4DD5-9363-9E6671CF5733}"/>
              </a:ext>
            </a:extLst>
          </p:cNvPr>
          <p:cNvSpPr/>
          <p:nvPr/>
        </p:nvSpPr>
        <p:spPr>
          <a:xfrm>
            <a:off x="2592006" y="4839771"/>
            <a:ext cx="6866319" cy="14423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El </a:t>
            </a:r>
            <a:r>
              <a:rPr lang="es-ES" sz="2400" b="1" dirty="0">
                <a:solidFill>
                  <a:srgbClr val="DA291C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100% de las empresas recomiendan </a:t>
            </a:r>
            <a:r>
              <a:rPr lang="es-ES" sz="2400" dirty="0">
                <a:solidFill>
                  <a:schemeClr val="tx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 otras empresas que participen en el Programa de Becas ICEX.</a:t>
            </a:r>
          </a:p>
        </p:txBody>
      </p:sp>
    </p:spTree>
    <p:extLst>
      <p:ext uri="{BB962C8B-B14F-4D97-AF65-F5344CB8AC3E}">
        <p14:creationId xmlns:p14="http://schemas.microsoft.com/office/powerpoint/2010/main" val="7537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46162" y="2094377"/>
            <a:ext cx="4048705" cy="169614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4633815" y="2126695"/>
            <a:ext cx="933241" cy="277081"/>
          </a:xfrm>
          <a:custGeom>
            <a:avLst/>
            <a:gdLst/>
            <a:ahLst/>
            <a:cxnLst/>
            <a:rect l="l" t="t" r="r" b="b"/>
            <a:pathLst>
              <a:path w="1459011" h="427092">
                <a:moveTo>
                  <a:pt x="0" y="0"/>
                </a:moveTo>
                <a:lnTo>
                  <a:pt x="1459011" y="0"/>
                </a:lnTo>
                <a:lnTo>
                  <a:pt x="1459011" y="427092"/>
                </a:lnTo>
                <a:lnTo>
                  <a:pt x="0" y="42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9" name="TextBox 9"/>
          <p:cNvSpPr txBox="1"/>
          <p:nvPr/>
        </p:nvSpPr>
        <p:spPr>
          <a:xfrm>
            <a:off x="1710067" y="2608949"/>
            <a:ext cx="385698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US" sz="1400" i="1" dirty="0">
                <a:solidFill>
                  <a:srgbClr val="100F0D"/>
                </a:solidFill>
                <a:latin typeface="HelveticaNeueLT Pro 45 Lt" panose="020B0403020202020204" pitchFamily="34" charset="0"/>
                <a:cs typeface="Times New Roman" panose="02020603050405020304" pitchFamily="18" charset="0"/>
              </a:rPr>
              <a:t>“</a:t>
            </a:r>
            <a:r>
              <a:rPr lang="es-ES" sz="1400" i="1" dirty="0">
                <a:solidFill>
                  <a:srgbClr val="100F0D"/>
                </a:solidFill>
                <a:latin typeface="HelveticaNeueLT Pro 45 Lt" panose="020B0403020202020204" pitchFamily="34" charset="0"/>
              </a:rPr>
              <a:t>Lo mejor de la beca. El departamento de becas funciona excepcionalmente bien y las empresas en su gran mayoría cumplen con las expectativas</a:t>
            </a:r>
            <a:r>
              <a:rPr lang="es-ES" sz="1400" i="1" dirty="0"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en-US" sz="1400" dirty="0">
              <a:solidFill>
                <a:srgbClr val="100F0D"/>
              </a:solidFill>
              <a:latin typeface="HelveticaNeueLT Pro 45 Lt" panose="020B0403020202020204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703490" y="2094377"/>
            <a:ext cx="3980062" cy="177141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9535706" y="2157781"/>
            <a:ext cx="1010132" cy="245995"/>
          </a:xfrm>
          <a:custGeom>
            <a:avLst/>
            <a:gdLst/>
            <a:ahLst/>
            <a:cxnLst/>
            <a:rect l="l" t="t" r="r" b="b"/>
            <a:pathLst>
              <a:path w="1577714" h="461840">
                <a:moveTo>
                  <a:pt x="0" y="0"/>
                </a:moveTo>
                <a:lnTo>
                  <a:pt x="1577715" y="0"/>
                </a:lnTo>
                <a:lnTo>
                  <a:pt x="1577715" y="461840"/>
                </a:lnTo>
                <a:lnTo>
                  <a:pt x="0" y="461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7" name="TextBox 27"/>
          <p:cNvSpPr txBox="1"/>
          <p:nvPr/>
        </p:nvSpPr>
        <p:spPr>
          <a:xfrm>
            <a:off x="1951120" y="2259995"/>
            <a:ext cx="3348144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2"/>
              </a:lnSpc>
            </a:pPr>
            <a:r>
              <a:rPr lang="en-US" sz="1651" dirty="0">
                <a:solidFill>
                  <a:srgbClr val="DA291C"/>
                </a:solidFill>
                <a:latin typeface="HelveticaNeueLT Pro 45 Lt (Títulos)"/>
              </a:rPr>
              <a:t>De la </a:t>
            </a:r>
            <a:r>
              <a:rPr lang="en-US" sz="1651" dirty="0" err="1">
                <a:solidFill>
                  <a:srgbClr val="DA291C"/>
                </a:solidFill>
                <a:latin typeface="HelveticaNeueLT Pro 45 Lt (Títulos)"/>
              </a:rPr>
              <a:t>Fase</a:t>
            </a:r>
            <a:r>
              <a:rPr lang="en-US" sz="1651" dirty="0">
                <a:solidFill>
                  <a:srgbClr val="DA291C"/>
                </a:solidFill>
                <a:latin typeface="HelveticaNeueLT Pro 45 Lt (Títulos)"/>
              </a:rPr>
              <a:t> II…</a:t>
            </a:r>
          </a:p>
        </p:txBody>
      </p:sp>
      <p:sp>
        <p:nvSpPr>
          <p:cNvPr id="29" name="Título 3">
            <a:extLst>
              <a:ext uri="{FF2B5EF4-FFF2-40B4-BE49-F238E27FC236}">
                <a16:creationId xmlns:a16="http://schemas.microsoft.com/office/drawing/2014/main" id="{8F3713D4-CC90-4879-0003-DB15445082C7}"/>
              </a:ext>
            </a:extLst>
          </p:cNvPr>
          <p:cNvSpPr txBox="1">
            <a:spLocks/>
          </p:cNvSpPr>
          <p:nvPr/>
        </p:nvSpPr>
        <p:spPr>
          <a:xfrm>
            <a:off x="2530485" y="726179"/>
            <a:ext cx="7023378" cy="3935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b="1" dirty="0">
                <a:solidFill>
                  <a:srgbClr val="333F48"/>
                </a:solidFill>
                <a:latin typeface="HelveticaNeueLT Pro 45 Lt (Títulos)"/>
                <a:cs typeface="Arial"/>
              </a:rPr>
              <a:t>Testimonios de </a:t>
            </a:r>
            <a:r>
              <a:rPr lang="es-ES" sz="2800" b="1" dirty="0" err="1">
                <a:solidFill>
                  <a:srgbClr val="DA291C"/>
                </a:solidFill>
                <a:latin typeface="HelveticaNeueLT Pro 45 Lt (Títulos)"/>
                <a:cs typeface="Arial"/>
              </a:rPr>
              <a:t>ExBecarios</a:t>
            </a:r>
            <a:r>
              <a:rPr lang="es-ES" sz="2800" b="1" dirty="0">
                <a:solidFill>
                  <a:srgbClr val="DA291C"/>
                </a:solidFill>
                <a:latin typeface="HelveticaNeueLT Pro 45 Lt (Títulos)"/>
                <a:cs typeface="Arial"/>
              </a:rPr>
              <a:t> ICEX</a:t>
            </a: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19286829-81B8-A6C4-A9F4-229F116B4758}"/>
              </a:ext>
            </a:extLst>
          </p:cNvPr>
          <p:cNvSpPr txBox="1">
            <a:spLocks/>
          </p:cNvSpPr>
          <p:nvPr/>
        </p:nvSpPr>
        <p:spPr>
          <a:xfrm>
            <a:off x="931542" y="1355783"/>
            <a:ext cx="3304773" cy="3282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2000" b="0" baseline="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  <a:lvl2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2pPr>
            <a:lvl3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3pPr>
            <a:lvl4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4pPr>
            <a:lvl5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z="2800" b="1" dirty="0">
                <a:solidFill>
                  <a:srgbClr val="333F48"/>
                </a:solidFill>
                <a:latin typeface="HelveticaNeueLT Pro 45 Lt (Títulos)"/>
              </a:rPr>
              <a:t>¿Qué opinan?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BF34B13-C6FD-A4F5-A255-C7566D740115}"/>
              </a:ext>
            </a:extLst>
          </p:cNvPr>
          <p:cNvGrpSpPr/>
          <p:nvPr/>
        </p:nvGrpSpPr>
        <p:grpSpPr>
          <a:xfrm>
            <a:off x="3957385" y="4210611"/>
            <a:ext cx="4169578" cy="177141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B125E860-9748-8301-0750-3887DD8D00A0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8A9E3941-8F48-0CD3-6046-8828223AB323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10" name="Freeform 16">
            <a:extLst>
              <a:ext uri="{FF2B5EF4-FFF2-40B4-BE49-F238E27FC236}">
                <a16:creationId xmlns:a16="http://schemas.microsoft.com/office/drawing/2014/main" id="{762C71B4-77DC-E15A-FDD7-6B808B961454}"/>
              </a:ext>
            </a:extLst>
          </p:cNvPr>
          <p:cNvSpPr/>
          <p:nvPr/>
        </p:nvSpPr>
        <p:spPr>
          <a:xfrm>
            <a:off x="6885992" y="4286524"/>
            <a:ext cx="975920" cy="257974"/>
          </a:xfrm>
          <a:custGeom>
            <a:avLst/>
            <a:gdLst/>
            <a:ahLst/>
            <a:cxnLst/>
            <a:rect l="l" t="t" r="r" b="b"/>
            <a:pathLst>
              <a:path w="1577714" h="461840">
                <a:moveTo>
                  <a:pt x="0" y="0"/>
                </a:moveTo>
                <a:lnTo>
                  <a:pt x="1577715" y="0"/>
                </a:lnTo>
                <a:lnTo>
                  <a:pt x="1577715" y="461840"/>
                </a:lnTo>
                <a:lnTo>
                  <a:pt x="0" y="461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A46021F4-D2B6-1A7A-CD9B-C6B081F16EF2}"/>
              </a:ext>
            </a:extLst>
          </p:cNvPr>
          <p:cNvSpPr txBox="1"/>
          <p:nvPr/>
        </p:nvSpPr>
        <p:spPr>
          <a:xfrm>
            <a:off x="6910214" y="2261875"/>
            <a:ext cx="3348144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2"/>
              </a:lnSpc>
            </a:pPr>
            <a:r>
              <a:rPr lang="en-US" sz="1651" dirty="0">
                <a:solidFill>
                  <a:srgbClr val="DA291C"/>
                </a:solidFill>
                <a:latin typeface="HelveticaNeueLT Pro 45 Lt (Títulos)"/>
              </a:rPr>
              <a:t>De la </a:t>
            </a:r>
            <a:r>
              <a:rPr lang="en-US" sz="1651" dirty="0" err="1">
                <a:solidFill>
                  <a:srgbClr val="DA291C"/>
                </a:solidFill>
                <a:latin typeface="HelveticaNeueLT Pro 45 Lt (Títulos)"/>
              </a:rPr>
              <a:t>Fase</a:t>
            </a:r>
            <a:r>
              <a:rPr lang="en-US" sz="1651" dirty="0">
                <a:solidFill>
                  <a:srgbClr val="DA291C"/>
                </a:solidFill>
                <a:latin typeface="HelveticaNeueLT Pro 45 Lt (Títulos)"/>
              </a:rPr>
              <a:t> II…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690BA658-CFC4-93BE-DD64-C8C8EC1EE539}"/>
              </a:ext>
            </a:extLst>
          </p:cNvPr>
          <p:cNvSpPr txBox="1"/>
          <p:nvPr/>
        </p:nvSpPr>
        <p:spPr>
          <a:xfrm>
            <a:off x="4153340" y="4405086"/>
            <a:ext cx="3348144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2"/>
              </a:lnSpc>
            </a:pPr>
            <a:r>
              <a:rPr lang="en-US" sz="1651" dirty="0">
                <a:solidFill>
                  <a:srgbClr val="DA291C"/>
                </a:solidFill>
                <a:latin typeface="HelveticaNeueLT Pro 45 Lt (Títulos)"/>
              </a:rPr>
              <a:t>De la </a:t>
            </a:r>
            <a:r>
              <a:rPr lang="en-US" sz="1651" dirty="0" err="1">
                <a:solidFill>
                  <a:srgbClr val="DA291C"/>
                </a:solidFill>
                <a:latin typeface="HelveticaNeueLT Pro 45 Lt (Títulos)"/>
              </a:rPr>
              <a:t>Fase</a:t>
            </a:r>
            <a:r>
              <a:rPr lang="en-US" sz="1651" dirty="0">
                <a:solidFill>
                  <a:srgbClr val="DA291C"/>
                </a:solidFill>
                <a:latin typeface="HelveticaNeueLT Pro 45 Lt (Títulos)"/>
              </a:rPr>
              <a:t> II…</a:t>
            </a:r>
          </a:p>
        </p:txBody>
      </p:sp>
      <p:pic>
        <p:nvPicPr>
          <p:cNvPr id="19" name="Gráfico 18" descr="Perfil de mujer con relleno sólido">
            <a:extLst>
              <a:ext uri="{FF2B5EF4-FFF2-40B4-BE49-F238E27FC236}">
                <a16:creationId xmlns:a16="http://schemas.microsoft.com/office/drawing/2014/main" id="{BBF925ED-9E88-1AB6-EB29-56C74F414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7842" y="3338576"/>
            <a:ext cx="805339" cy="805339"/>
          </a:xfrm>
          <a:prstGeom prst="rect">
            <a:avLst/>
          </a:prstGeom>
        </p:spPr>
      </p:pic>
      <p:pic>
        <p:nvPicPr>
          <p:cNvPr id="21" name="Gráfico 20" descr="Perfil de hombre con relleno sólido">
            <a:extLst>
              <a:ext uri="{FF2B5EF4-FFF2-40B4-BE49-F238E27FC236}">
                <a16:creationId xmlns:a16="http://schemas.microsoft.com/office/drawing/2014/main" id="{FC9DFF03-C1DB-0C6E-D7D3-2191DC05C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9211" y="5426269"/>
            <a:ext cx="815797" cy="815797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5DC5EFEF-B91E-6754-997C-F0D60FD922ED}"/>
              </a:ext>
            </a:extLst>
          </p:cNvPr>
          <p:cNvSpPr txBox="1"/>
          <p:nvPr/>
        </p:nvSpPr>
        <p:spPr>
          <a:xfrm>
            <a:off x="7200944" y="2717521"/>
            <a:ext cx="302267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US" sz="1400" dirty="0">
                <a:solidFill>
                  <a:srgbClr val="100F0D"/>
                </a:solidFill>
                <a:latin typeface="HelveticaNeueLT Pro 45 Lt" panose="020B0403020202020204" pitchFamily="34" charset="0"/>
              </a:rPr>
              <a:t>“</a:t>
            </a:r>
            <a:r>
              <a:rPr lang="es-ES" sz="1400" i="1" dirty="0">
                <a:solidFill>
                  <a:srgbClr val="100F0D"/>
                </a:solidFill>
                <a:latin typeface="HelveticaNeueLT Pro 45 Lt" panose="020B0403020202020204" pitchFamily="34" charset="0"/>
              </a:rPr>
              <a:t>Creo que es la mejor parte del Programa</a:t>
            </a:r>
            <a:r>
              <a:rPr lang="es-ES" sz="1400" i="1" dirty="0"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400" dirty="0">
              <a:solidFill>
                <a:srgbClr val="100F0D"/>
              </a:solidFill>
              <a:latin typeface="HelveticaNeueLT Pro 45 Lt" panose="020B0403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25A33BEF-07C1-C789-B5E7-44ACE5BC8261}"/>
              </a:ext>
            </a:extLst>
          </p:cNvPr>
          <p:cNvSpPr txBox="1"/>
          <p:nvPr/>
        </p:nvSpPr>
        <p:spPr>
          <a:xfrm>
            <a:off x="4352027" y="4836375"/>
            <a:ext cx="334814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US" sz="1400" dirty="0">
                <a:solidFill>
                  <a:srgbClr val="100F0D"/>
                </a:solidFill>
                <a:latin typeface="HelveticaNeueLT Pro 45 Lt" panose="020B0403020202020204" pitchFamily="34" charset="0"/>
              </a:rPr>
              <a:t>“La </a:t>
            </a:r>
            <a:r>
              <a:rPr lang="es-ES" sz="1400" i="1" dirty="0"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ha superado con creces la expectativa” </a:t>
            </a:r>
            <a:endParaRPr lang="en-US" sz="1400" dirty="0">
              <a:solidFill>
                <a:srgbClr val="100F0D"/>
              </a:solidFill>
              <a:latin typeface="HelveticaNeueLT Pro 45 Lt" panose="020B0403020202020204" pitchFamily="34" charset="0"/>
            </a:endParaRPr>
          </a:p>
        </p:txBody>
      </p:sp>
      <p:pic>
        <p:nvPicPr>
          <p:cNvPr id="25" name="Gráfico 24" descr="Perfil de hombre con relleno sólido">
            <a:extLst>
              <a:ext uri="{FF2B5EF4-FFF2-40B4-BE49-F238E27FC236}">
                <a16:creationId xmlns:a16="http://schemas.microsoft.com/office/drawing/2014/main" id="{487FE108-D013-DC75-9DDC-50B6A85E4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5419" y="3338576"/>
            <a:ext cx="815525" cy="815525"/>
          </a:xfrm>
          <a:prstGeom prst="rect">
            <a:avLst/>
          </a:prstGeom>
        </p:spPr>
      </p:pic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7A3B2E29-3FB8-34E9-4E5F-B071069F25DE}"/>
              </a:ext>
            </a:extLst>
          </p:cNvPr>
          <p:cNvSpPr txBox="1">
            <a:spLocks/>
          </p:cNvSpPr>
          <p:nvPr/>
        </p:nvSpPr>
        <p:spPr>
          <a:xfrm>
            <a:off x="-13779" y="6573305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13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 panose="020B0403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A41E432-05E5-4BE0-A36F-B86CC4D35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413" y="172204"/>
            <a:ext cx="747129" cy="615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176F264-CE19-3F4A-374E-99538928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8CE453C0-D308-9D8E-95A2-2701ECFD443E}"/>
              </a:ext>
            </a:extLst>
          </p:cNvPr>
          <p:cNvSpPr txBox="1">
            <a:spLocks/>
          </p:cNvSpPr>
          <p:nvPr/>
        </p:nvSpPr>
        <p:spPr>
          <a:xfrm>
            <a:off x="2284916" y="711666"/>
            <a:ext cx="8837147" cy="3935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b="1" dirty="0">
                <a:solidFill>
                  <a:srgbClr val="333F48"/>
                </a:solidFill>
                <a:latin typeface="HelveticaNeueLT Pro 45 Lt (Títulos)"/>
                <a:cs typeface="Arial"/>
              </a:rPr>
              <a:t>Testimonios de </a:t>
            </a:r>
            <a:r>
              <a:rPr lang="es-ES" sz="2800" b="1" dirty="0">
                <a:solidFill>
                  <a:srgbClr val="DA291C"/>
                </a:solidFill>
                <a:latin typeface="HelveticaNeueLT Pro 45 Lt (Títulos)"/>
                <a:cs typeface="Arial"/>
              </a:rPr>
              <a:t>Empresas colaboradoras</a:t>
            </a: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7E2C807C-5884-50A8-4F61-9C2E1C167050}"/>
              </a:ext>
            </a:extLst>
          </p:cNvPr>
          <p:cNvSpPr txBox="1">
            <a:spLocks/>
          </p:cNvSpPr>
          <p:nvPr/>
        </p:nvSpPr>
        <p:spPr>
          <a:xfrm>
            <a:off x="931542" y="1355783"/>
            <a:ext cx="3304773" cy="3282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2000" b="0" baseline="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  <a:lvl2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2pPr>
            <a:lvl3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3pPr>
            <a:lvl4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4pPr>
            <a:lvl5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z="2800" b="1" dirty="0">
                <a:solidFill>
                  <a:srgbClr val="333F48"/>
                </a:solidFill>
                <a:latin typeface="HelveticaNeueLT Pro 45 Lt (Títulos)"/>
              </a:rPr>
              <a:t>¿Qué opinan?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796004A-DE67-BAD8-BA04-66F11AC1E039}"/>
              </a:ext>
            </a:extLst>
          </p:cNvPr>
          <p:cNvGrpSpPr/>
          <p:nvPr/>
        </p:nvGrpSpPr>
        <p:grpSpPr>
          <a:xfrm>
            <a:off x="1646162" y="2094377"/>
            <a:ext cx="4048705" cy="169614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A3E20B-7239-FCE4-9AE5-CA8B5CC452F6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A5319F8-0DF0-A6A1-ED13-B1323529D71E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 dirty="0"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6FD41414-0131-0B13-2FF7-6D86B35A3CC3}"/>
              </a:ext>
            </a:extLst>
          </p:cNvPr>
          <p:cNvGrpSpPr/>
          <p:nvPr/>
        </p:nvGrpSpPr>
        <p:grpSpPr>
          <a:xfrm>
            <a:off x="6703490" y="2094377"/>
            <a:ext cx="3980062" cy="177141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7DBC23D8-131B-F62C-D9EF-BFC268D0F501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D21847CC-C584-3FDB-F5B1-B08056A719D0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 dirty="0"/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ED5C78F4-59E4-4319-1956-F05953EF8C03}"/>
              </a:ext>
            </a:extLst>
          </p:cNvPr>
          <p:cNvGrpSpPr/>
          <p:nvPr/>
        </p:nvGrpSpPr>
        <p:grpSpPr>
          <a:xfrm>
            <a:off x="1613933" y="4214355"/>
            <a:ext cx="4169578" cy="177141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FAF8740-A11E-C6B0-2A35-E838FC176694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9E1B5F4C-100B-25D9-C09C-5586FE0906DE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14" name="Freeform 8">
            <a:extLst>
              <a:ext uri="{FF2B5EF4-FFF2-40B4-BE49-F238E27FC236}">
                <a16:creationId xmlns:a16="http://schemas.microsoft.com/office/drawing/2014/main" id="{6AB89621-B687-2F4C-7ACD-C41E317FC659}"/>
              </a:ext>
            </a:extLst>
          </p:cNvPr>
          <p:cNvSpPr/>
          <p:nvPr/>
        </p:nvSpPr>
        <p:spPr>
          <a:xfrm>
            <a:off x="4633815" y="2126695"/>
            <a:ext cx="933241" cy="277081"/>
          </a:xfrm>
          <a:custGeom>
            <a:avLst/>
            <a:gdLst/>
            <a:ahLst/>
            <a:cxnLst/>
            <a:rect l="l" t="t" r="r" b="b"/>
            <a:pathLst>
              <a:path w="1459011" h="427092">
                <a:moveTo>
                  <a:pt x="0" y="0"/>
                </a:moveTo>
                <a:lnTo>
                  <a:pt x="1459011" y="0"/>
                </a:lnTo>
                <a:lnTo>
                  <a:pt x="1459011" y="427092"/>
                </a:lnTo>
                <a:lnTo>
                  <a:pt x="0" y="42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68BE18C6-2B3F-247F-2EE2-FA29B2832DAC}"/>
              </a:ext>
            </a:extLst>
          </p:cNvPr>
          <p:cNvSpPr/>
          <p:nvPr/>
        </p:nvSpPr>
        <p:spPr>
          <a:xfrm>
            <a:off x="9612597" y="2126695"/>
            <a:ext cx="933241" cy="277081"/>
          </a:xfrm>
          <a:custGeom>
            <a:avLst/>
            <a:gdLst/>
            <a:ahLst/>
            <a:cxnLst/>
            <a:rect l="l" t="t" r="r" b="b"/>
            <a:pathLst>
              <a:path w="1459011" h="427092">
                <a:moveTo>
                  <a:pt x="0" y="0"/>
                </a:moveTo>
                <a:lnTo>
                  <a:pt x="1459011" y="0"/>
                </a:lnTo>
                <a:lnTo>
                  <a:pt x="1459011" y="427092"/>
                </a:lnTo>
                <a:lnTo>
                  <a:pt x="0" y="42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AB7338E1-C5BD-7C0B-6552-EE2B8A15D4B0}"/>
              </a:ext>
            </a:extLst>
          </p:cNvPr>
          <p:cNvSpPr/>
          <p:nvPr/>
        </p:nvSpPr>
        <p:spPr>
          <a:xfrm>
            <a:off x="4850270" y="4369884"/>
            <a:ext cx="933241" cy="277081"/>
          </a:xfrm>
          <a:custGeom>
            <a:avLst/>
            <a:gdLst/>
            <a:ahLst/>
            <a:cxnLst/>
            <a:rect l="l" t="t" r="r" b="b"/>
            <a:pathLst>
              <a:path w="1459011" h="427092">
                <a:moveTo>
                  <a:pt x="0" y="0"/>
                </a:moveTo>
                <a:lnTo>
                  <a:pt x="1459011" y="0"/>
                </a:lnTo>
                <a:lnTo>
                  <a:pt x="1459011" y="427092"/>
                </a:lnTo>
                <a:lnTo>
                  <a:pt x="0" y="42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9EBD82CB-B9BC-9CAE-DD8B-9B5E59C00981}"/>
              </a:ext>
            </a:extLst>
          </p:cNvPr>
          <p:cNvSpPr txBox="1"/>
          <p:nvPr/>
        </p:nvSpPr>
        <p:spPr>
          <a:xfrm>
            <a:off x="1878058" y="2377487"/>
            <a:ext cx="381680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US" sz="1200" i="1" dirty="0">
                <a:latin typeface="HelveticaNeueLT Pro 45 Lt" panose="020B0403020202020204" pitchFamily="34" charset="0"/>
                <a:cs typeface="Times New Roman" panose="02020603050405020304" pitchFamily="18" charset="0"/>
              </a:rPr>
              <a:t>“…m</a:t>
            </a:r>
            <a:r>
              <a:rPr lang="es-ES" sz="1200" i="1" dirty="0">
                <a:latin typeface="HelveticaNeueLT Pro 45 Lt" panose="020B0403020202020204" pitchFamily="34" charset="0"/>
                <a:cs typeface="Times New Roman" panose="02020603050405020304" pitchFamily="18" charset="0"/>
              </a:rPr>
              <a:t>i prioridad </a:t>
            </a:r>
            <a:r>
              <a:rPr lang="es-ES" sz="1200" i="1" dirty="0">
                <a:effectLst/>
                <a:latin typeface="HelveticaNeueLT Pro 45 L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desarrollo del área internacional son los perfiles Icex debido no solo a su alto grado de cualificación, sino a sus capacidades innatas, las cuales son requeridas para poder participar en el programa de becas Icex.”</a:t>
            </a:r>
          </a:p>
          <a:p>
            <a:pPr>
              <a:lnSpc>
                <a:spcPts val="1520"/>
              </a:lnSpc>
            </a:pPr>
            <a:endParaRPr lang="en-US" sz="1400" dirty="0">
              <a:solidFill>
                <a:srgbClr val="100F0D"/>
              </a:solidFill>
              <a:latin typeface="HelveticaNeueLT Pro 45 Lt" panose="020B0403020202020204" pitchFamily="3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64442D3-DFED-A1A1-BB8C-85AEB21C9D2D}"/>
              </a:ext>
            </a:extLst>
          </p:cNvPr>
          <p:cNvSpPr txBox="1"/>
          <p:nvPr/>
        </p:nvSpPr>
        <p:spPr>
          <a:xfrm>
            <a:off x="7021679" y="2470507"/>
            <a:ext cx="3536151" cy="56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US" sz="1200" i="1" dirty="0">
                <a:latin typeface="HelveticaNeueLT Pro 45 Lt" panose="020B0403020202020204" pitchFamily="34" charset="0"/>
                <a:cs typeface="Times New Roman" panose="02020603050405020304" pitchFamily="18" charset="0"/>
              </a:rPr>
              <a:t>“….</a:t>
            </a:r>
            <a:r>
              <a:rPr lang="es-ES" sz="1200" i="1" dirty="0">
                <a:latin typeface="HelveticaNeueLT Pro 45 Lt" panose="020B0403020202020204" pitchFamily="34" charset="0"/>
                <a:cs typeface="Times New Roman" panose="02020603050405020304" pitchFamily="18" charset="0"/>
              </a:rPr>
              <a:t> una vez más me gustaría trasladar nuestra más sincera enhorabuena por la excelencia de este programa y su trayectoria.”</a:t>
            </a:r>
            <a:endParaRPr lang="en-US" sz="1200" i="1" dirty="0">
              <a:latin typeface="HelveticaNeueLT Pro 45 Lt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07F9287-6CAB-6C82-C80C-BE42A8C7A2AA}"/>
              </a:ext>
            </a:extLst>
          </p:cNvPr>
          <p:cNvSpPr txBox="1"/>
          <p:nvPr/>
        </p:nvSpPr>
        <p:spPr>
          <a:xfrm>
            <a:off x="1930646" y="4552460"/>
            <a:ext cx="3536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latin typeface="HelveticaNeueLT Pro 45 Lt" panose="020B0403020202020204" pitchFamily="34" charset="0"/>
                <a:cs typeface="Times New Roman" panose="02020603050405020304" pitchFamily="18" charset="0"/>
              </a:rPr>
              <a:t>“En todos los casos, los becarios que han realizado prácticas han mostrado gran interés y capacidad de trabajo.”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9659DCB8-345C-2AA9-9439-772FD77ED6F5}"/>
              </a:ext>
            </a:extLst>
          </p:cNvPr>
          <p:cNvGrpSpPr/>
          <p:nvPr/>
        </p:nvGrpSpPr>
        <p:grpSpPr>
          <a:xfrm>
            <a:off x="6608732" y="4241920"/>
            <a:ext cx="4169578" cy="1771413"/>
            <a:chOff x="0" y="0"/>
            <a:chExt cx="2047782" cy="812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2A88717-5E3B-6B49-FF61-1975A3356B59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3E0F6FD4-D2E1-98C5-7418-159FD72F4FBA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5" name="Freeform 8">
            <a:extLst>
              <a:ext uri="{FF2B5EF4-FFF2-40B4-BE49-F238E27FC236}">
                <a16:creationId xmlns:a16="http://schemas.microsoft.com/office/drawing/2014/main" id="{73293EF7-0293-47F3-E9C3-0965E9A5FAB3}"/>
              </a:ext>
            </a:extLst>
          </p:cNvPr>
          <p:cNvSpPr/>
          <p:nvPr/>
        </p:nvSpPr>
        <p:spPr>
          <a:xfrm>
            <a:off x="9624589" y="4290949"/>
            <a:ext cx="933241" cy="277081"/>
          </a:xfrm>
          <a:custGeom>
            <a:avLst/>
            <a:gdLst/>
            <a:ahLst/>
            <a:cxnLst/>
            <a:rect l="l" t="t" r="r" b="b"/>
            <a:pathLst>
              <a:path w="1459011" h="427092">
                <a:moveTo>
                  <a:pt x="0" y="0"/>
                </a:moveTo>
                <a:lnTo>
                  <a:pt x="1459011" y="0"/>
                </a:lnTo>
                <a:lnTo>
                  <a:pt x="1459011" y="427092"/>
                </a:lnTo>
                <a:lnTo>
                  <a:pt x="0" y="42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FC17414-47D5-9E70-8DB5-C13039C7E8F4}"/>
              </a:ext>
            </a:extLst>
          </p:cNvPr>
          <p:cNvSpPr txBox="1"/>
          <p:nvPr/>
        </p:nvSpPr>
        <p:spPr>
          <a:xfrm>
            <a:off x="6939481" y="4609547"/>
            <a:ext cx="3058562" cy="56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5000"/>
              </a:lnSpc>
              <a:spcAft>
                <a:spcPts val="1000"/>
              </a:spcAft>
            </a:pPr>
            <a:r>
              <a:rPr lang="es-ES" sz="1200" i="1" dirty="0">
                <a:latin typeface="HelveticaNeueLT Pro 45 Lt" panose="020B0403020202020204" pitchFamily="34" charset="0"/>
                <a:cs typeface="Times New Roman" panose="02020603050405020304" pitchFamily="18" charset="0"/>
              </a:rPr>
              <a:t>“Una gran oportunidad, tanto para los becarios/as como para la empresa”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F21106C-33BD-43EF-B7AA-16694324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3" y="198183"/>
            <a:ext cx="681675" cy="5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21ED1-FF46-CF04-B5F8-D11D92BE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3">
            <a:extLst>
              <a:ext uri="{FF2B5EF4-FFF2-40B4-BE49-F238E27FC236}">
                <a16:creationId xmlns:a16="http://schemas.microsoft.com/office/drawing/2014/main" id="{3AFB7C25-1A10-35B7-BB23-E73FBA9253AC}"/>
              </a:ext>
            </a:extLst>
          </p:cNvPr>
          <p:cNvSpPr txBox="1">
            <a:spLocks/>
          </p:cNvSpPr>
          <p:nvPr/>
        </p:nvSpPr>
        <p:spPr>
          <a:xfrm>
            <a:off x="1048987" y="1372999"/>
            <a:ext cx="2952562" cy="126743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b="1" dirty="0">
                <a:latin typeface="HelveticaNeueLT Pro 45 Lt (Títulos)"/>
                <a:cs typeface="Arial"/>
              </a:rPr>
              <a:t>SCAN ME </a:t>
            </a:r>
            <a:r>
              <a:rPr lang="es-ES" sz="2800" b="1" dirty="0">
                <a:solidFill>
                  <a:srgbClr val="333F48"/>
                </a:solidFill>
                <a:latin typeface="HelveticaNeueLT Pro 45 Lt (Títulos)"/>
                <a:cs typeface="Arial"/>
              </a:rPr>
              <a:t>para más información.</a:t>
            </a:r>
            <a:endParaRPr lang="es-ES" sz="2800" b="1" dirty="0">
              <a:solidFill>
                <a:srgbClr val="DA291C"/>
              </a:solidFill>
              <a:latin typeface="HelveticaNeueLT Pro 45 Lt (Títulos)"/>
              <a:cs typeface="Arial"/>
            </a:endParaRP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39672353-F354-B802-566E-8B7FFF07DFF9}"/>
              </a:ext>
            </a:extLst>
          </p:cNvPr>
          <p:cNvSpPr txBox="1">
            <a:spLocks/>
          </p:cNvSpPr>
          <p:nvPr/>
        </p:nvSpPr>
        <p:spPr>
          <a:xfrm>
            <a:off x="14357" y="6545169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15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 panose="020B0403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A0DBD4A-37AB-C45D-E71D-9350B90FB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9" t="56402" r="10402" b="7293"/>
          <a:stretch/>
        </p:blipFill>
        <p:spPr>
          <a:xfrm>
            <a:off x="4056851" y="3114146"/>
            <a:ext cx="4078297" cy="27132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2070EA-3639-444F-3A2F-6DAB16A8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77" y="727900"/>
            <a:ext cx="2186940" cy="2186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34B9A8-5F0B-481F-A1CD-CE56720FC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87" y="256642"/>
            <a:ext cx="712081" cy="5867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DDEFDF-FD7A-74A5-CBF2-018ACBA5596D}"/>
              </a:ext>
            </a:extLst>
          </p:cNvPr>
          <p:cNvSpPr txBox="1"/>
          <p:nvPr/>
        </p:nvSpPr>
        <p:spPr>
          <a:xfrm>
            <a:off x="5135651" y="5945434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becas@icex.es</a:t>
            </a:r>
          </a:p>
        </p:txBody>
      </p:sp>
    </p:spTree>
    <p:extLst>
      <p:ext uri="{BB962C8B-B14F-4D97-AF65-F5344CB8AC3E}">
        <p14:creationId xmlns:p14="http://schemas.microsoft.com/office/powerpoint/2010/main" val="10724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0133D2-1FDB-45A0-3AA3-C4615C45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77" y="2481069"/>
            <a:ext cx="8391833" cy="11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898AF0CC-6341-4BAF-8FAD-89077E122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582" y="671803"/>
            <a:ext cx="6651785" cy="526896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68C28C9-F1C5-496A-86AA-F1231F2A45E0}"/>
              </a:ext>
            </a:extLst>
          </p:cNvPr>
          <p:cNvSpPr txBox="1"/>
          <p:nvPr/>
        </p:nvSpPr>
        <p:spPr>
          <a:xfrm>
            <a:off x="7356236" y="2367209"/>
            <a:ext cx="11406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srgbClr val="333F48"/>
                </a:solidFill>
                <a:latin typeface="HelveticaNeueLT Pro 55 Roman" panose="020B0604020202020204" pitchFamily="34" charset="0"/>
              </a:rPr>
              <a:t>Programa  creado en </a:t>
            </a:r>
            <a:r>
              <a:rPr lang="es-ES" sz="1350" b="1" dirty="0">
                <a:solidFill>
                  <a:srgbClr val="DA291C"/>
                </a:solidFill>
                <a:latin typeface="HelveticaNeueLT Pro 55 Roman" panose="020B0604020202020204" pitchFamily="34" charset="0"/>
              </a:rPr>
              <a:t>1975.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A2EDB2B-82A5-43CD-96CB-BB7072457554}"/>
              </a:ext>
            </a:extLst>
          </p:cNvPr>
          <p:cNvSpPr txBox="1"/>
          <p:nvPr/>
        </p:nvSpPr>
        <p:spPr>
          <a:xfrm>
            <a:off x="5707097" y="4187698"/>
            <a:ext cx="1751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srgbClr val="333F48"/>
                </a:solidFill>
                <a:latin typeface="HelveticaNeueLT Pro 55 Roman" panose="020B0604020202020204" pitchFamily="34" charset="0"/>
              </a:rPr>
              <a:t>Plataforma de ex becarios y becarias, repartidos por </a:t>
            </a:r>
            <a:r>
              <a:rPr lang="es-ES" sz="1350" b="1" dirty="0">
                <a:solidFill>
                  <a:srgbClr val="DA291C"/>
                </a:solidFill>
                <a:latin typeface="HelveticaNeueLT Pro 55 Roman" panose="020B0604020202020204" pitchFamily="34" charset="0"/>
              </a:rPr>
              <a:t>92 países.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6E9C79C-1EB1-44AF-87D3-1C2989CFE192}"/>
              </a:ext>
            </a:extLst>
          </p:cNvPr>
          <p:cNvSpPr txBox="1"/>
          <p:nvPr/>
        </p:nvSpPr>
        <p:spPr>
          <a:xfrm>
            <a:off x="8450049" y="4291572"/>
            <a:ext cx="1944479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350" dirty="0">
                <a:solidFill>
                  <a:srgbClr val="333F48"/>
                </a:solidFill>
                <a:latin typeface="HelveticaNeueLT Pro 55 Roman" panose="020B0604020202020204" pitchFamily="34" charset="0"/>
              </a:rPr>
              <a:t>Ha formado a más de </a:t>
            </a:r>
            <a:r>
              <a:rPr lang="es-ES" sz="1350" b="1" dirty="0">
                <a:solidFill>
                  <a:srgbClr val="DA291C"/>
                </a:solidFill>
                <a:latin typeface="HelveticaNeueLT Pro 55 Roman" panose="020B0604020202020204" pitchFamily="34" charset="0"/>
              </a:rPr>
              <a:t>9.000 becarios y becarias.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41FCA9-FCCD-4512-801A-283E2EC18CC5}"/>
              </a:ext>
            </a:extLst>
          </p:cNvPr>
          <p:cNvSpPr txBox="1"/>
          <p:nvPr/>
        </p:nvSpPr>
        <p:spPr>
          <a:xfrm>
            <a:off x="1527335" y="6581002"/>
            <a:ext cx="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03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DF95F7BA-F95A-4AF8-97A2-AB933D0123C9}"/>
              </a:ext>
            </a:extLst>
          </p:cNvPr>
          <p:cNvSpPr txBox="1">
            <a:spLocks/>
          </p:cNvSpPr>
          <p:nvPr/>
        </p:nvSpPr>
        <p:spPr>
          <a:xfrm>
            <a:off x="1070943" y="953300"/>
            <a:ext cx="5172557" cy="3935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b="1" dirty="0">
                <a:solidFill>
                  <a:srgbClr val="333F48"/>
                </a:solidFill>
                <a:latin typeface="HelveticaNeueLT Pro 45 Lt (Títulos)"/>
                <a:cs typeface="Arial"/>
              </a:rPr>
              <a:t>  Las</a:t>
            </a:r>
            <a:r>
              <a:rPr lang="es-ES" sz="2800" b="1" dirty="0">
                <a:solidFill>
                  <a:srgbClr val="DA291C"/>
                </a:solidFill>
                <a:latin typeface="HelveticaNeueLT Pro 45 Lt (Títulos)"/>
                <a:cs typeface="Arial"/>
              </a:rPr>
              <a:t> Becas ICEX</a:t>
            </a:r>
            <a:endParaRPr lang="es-ES" sz="2800" b="1" dirty="0">
              <a:solidFill>
                <a:srgbClr val="DA291C"/>
              </a:solidFill>
              <a:latin typeface="HelveticaNeueLT Pro 45 Lt (Títulos)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EC3E7A07-1934-314F-A639-D34DEE992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112" y="1616561"/>
            <a:ext cx="636925" cy="609629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F6389FBE-8264-F94C-9A8D-69E895E83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9535" y="3723696"/>
            <a:ext cx="746335" cy="63821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42B89142-CB2F-CE4D-A13A-9E3B65428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3949" y="3649303"/>
            <a:ext cx="973018" cy="393500"/>
          </a:xfrm>
          <a:prstGeom prst="rect">
            <a:avLst/>
          </a:prstGeom>
        </p:spPr>
      </p:pic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8DCB0BD1-25CB-5B6B-0DCD-BE1263DA3FEF}"/>
              </a:ext>
            </a:extLst>
          </p:cNvPr>
          <p:cNvSpPr txBox="1">
            <a:spLocks/>
          </p:cNvSpPr>
          <p:nvPr/>
        </p:nvSpPr>
        <p:spPr>
          <a:xfrm>
            <a:off x="33556" y="6526312"/>
            <a:ext cx="453006" cy="27699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ES" sz="14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1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 panose="020B0403020202020204" pitchFamily="34" charset="0"/>
            </a:endParaRPr>
          </a:p>
        </p:txBody>
      </p:sp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0F312E6-65D3-5542-06E0-39CC78CF2756}"/>
              </a:ext>
            </a:extLst>
          </p:cNvPr>
          <p:cNvSpPr txBox="1">
            <a:spLocks/>
          </p:cNvSpPr>
          <p:nvPr/>
        </p:nvSpPr>
        <p:spPr>
          <a:xfrm>
            <a:off x="1070943" y="1648678"/>
            <a:ext cx="3722179" cy="223198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333F48"/>
                </a:solidFill>
                <a:latin typeface="HelveticaNeueLT Pro 45 Lt (Títulos)"/>
                <a:cs typeface="Calibri"/>
              </a:rPr>
              <a:t>50 Años formando jóvenes profesionales especializados en </a:t>
            </a:r>
            <a:r>
              <a:rPr lang="es-ES" b="1" dirty="0">
                <a:solidFill>
                  <a:srgbClr val="DA291C"/>
                </a:solidFill>
                <a:latin typeface="HelveticaNeueLT Pro 45 Lt (Títulos)"/>
                <a:cs typeface="Calibri"/>
              </a:rPr>
              <a:t>internacionalización empresarial.</a:t>
            </a:r>
            <a:endParaRPr lang="es-ES" dirty="0">
              <a:solidFill>
                <a:srgbClr val="DA291C"/>
              </a:solidFill>
              <a:latin typeface="HelveticaNeueLT Pro 45 Lt (Títulos)"/>
              <a:cs typeface="Calibri"/>
            </a:endParaRPr>
          </a:p>
          <a:p>
            <a:endParaRPr lang="es-ES" dirty="0">
              <a:solidFill>
                <a:srgbClr val="333F48"/>
              </a:solidFill>
              <a:latin typeface="HelveticaNeueLT Pro 55 Roman" panose="020B0604020202020204" pitchFamily="34" charset="0"/>
              <a:cs typeface="Calibri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E8A11F-C877-4EFC-A14C-08020C438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59" y="256641"/>
            <a:ext cx="845484" cy="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>
            <a:extLst>
              <a:ext uri="{FF2B5EF4-FFF2-40B4-BE49-F238E27FC236}">
                <a16:creationId xmlns:a16="http://schemas.microsoft.com/office/drawing/2014/main" id="{4AEDDE39-B77B-56CE-20BD-ADD25013BC36}"/>
              </a:ext>
            </a:extLst>
          </p:cNvPr>
          <p:cNvGrpSpPr/>
          <p:nvPr/>
        </p:nvGrpSpPr>
        <p:grpSpPr>
          <a:xfrm>
            <a:off x="-35901" y="4412239"/>
            <a:ext cx="3430479" cy="571464"/>
            <a:chOff x="0" y="0"/>
            <a:chExt cx="2621802" cy="477920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B95C81C-68BB-1F33-DBF4-5618C87EBDC7}"/>
                </a:ext>
              </a:extLst>
            </p:cNvPr>
            <p:cNvSpPr/>
            <p:nvPr/>
          </p:nvSpPr>
          <p:spPr>
            <a:xfrm>
              <a:off x="0" y="0"/>
              <a:ext cx="2621802" cy="477920"/>
            </a:xfrm>
            <a:custGeom>
              <a:avLst/>
              <a:gdLst/>
              <a:ahLst/>
              <a:cxnLst/>
              <a:rect l="l" t="t" r="r" b="b"/>
              <a:pathLst>
                <a:path w="2621802" h="477920">
                  <a:moveTo>
                    <a:pt x="2418602" y="0"/>
                  </a:moveTo>
                  <a:lnTo>
                    <a:pt x="0" y="0"/>
                  </a:lnTo>
                  <a:lnTo>
                    <a:pt x="0" y="477920"/>
                  </a:lnTo>
                  <a:lnTo>
                    <a:pt x="2418602" y="477920"/>
                  </a:lnTo>
                  <a:lnTo>
                    <a:pt x="2621802" y="238960"/>
                  </a:lnTo>
                  <a:lnTo>
                    <a:pt x="2418602" y="0"/>
                  </a:lnTo>
                  <a:close/>
                </a:path>
              </a:pathLst>
            </a:custGeom>
            <a:solidFill>
              <a:srgbClr val="FECB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 sz="1200" dirty="0"/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8C5B356E-67D2-21DE-B4D1-8BD0126DADE8}"/>
                </a:ext>
              </a:extLst>
            </p:cNvPr>
            <p:cNvSpPr txBox="1"/>
            <p:nvPr/>
          </p:nvSpPr>
          <p:spPr>
            <a:xfrm>
              <a:off x="0" y="-9525"/>
              <a:ext cx="2507502" cy="4874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1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83328049-F2F3-2392-3180-A44CB0AAB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39" y="736169"/>
            <a:ext cx="11597537" cy="5236047"/>
          </a:xfrm>
          <a:prstGeom prst="rect">
            <a:avLst/>
          </a:prstGeom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F21C7F10-9D67-512A-65BF-BA16DFEF5DF6}"/>
              </a:ext>
            </a:extLst>
          </p:cNvPr>
          <p:cNvGrpSpPr/>
          <p:nvPr/>
        </p:nvGrpSpPr>
        <p:grpSpPr>
          <a:xfrm>
            <a:off x="-35900" y="1840947"/>
            <a:ext cx="3430479" cy="571464"/>
            <a:chOff x="0" y="0"/>
            <a:chExt cx="2621802" cy="477920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F75AA975-A0E7-20CA-B4B8-51677B824485}"/>
                </a:ext>
              </a:extLst>
            </p:cNvPr>
            <p:cNvSpPr/>
            <p:nvPr/>
          </p:nvSpPr>
          <p:spPr>
            <a:xfrm>
              <a:off x="0" y="0"/>
              <a:ext cx="2621802" cy="477920"/>
            </a:xfrm>
            <a:custGeom>
              <a:avLst/>
              <a:gdLst/>
              <a:ahLst/>
              <a:cxnLst/>
              <a:rect l="l" t="t" r="r" b="b"/>
              <a:pathLst>
                <a:path w="2621802" h="477920">
                  <a:moveTo>
                    <a:pt x="2418602" y="0"/>
                  </a:moveTo>
                  <a:lnTo>
                    <a:pt x="0" y="0"/>
                  </a:lnTo>
                  <a:lnTo>
                    <a:pt x="0" y="477920"/>
                  </a:lnTo>
                  <a:lnTo>
                    <a:pt x="2418602" y="477920"/>
                  </a:lnTo>
                  <a:lnTo>
                    <a:pt x="2621802" y="238960"/>
                  </a:lnTo>
                  <a:lnTo>
                    <a:pt x="2418602" y="0"/>
                  </a:lnTo>
                  <a:close/>
                </a:path>
              </a:pathLst>
            </a:custGeom>
            <a:solidFill>
              <a:srgbClr val="FECB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 sz="1200" dirty="0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C88FF682-8DD4-236C-50F9-8A5F0512C82D}"/>
                </a:ext>
              </a:extLst>
            </p:cNvPr>
            <p:cNvSpPr txBox="1"/>
            <p:nvPr/>
          </p:nvSpPr>
          <p:spPr>
            <a:xfrm>
              <a:off x="0" y="-9525"/>
              <a:ext cx="2507502" cy="4874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2384" y="6554470"/>
            <a:ext cx="40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HelveticaNeueLT Pro 45 Lt" panose="020B0403020202020204" pitchFamily="34" charset="0"/>
              </a:rPr>
              <a:t> 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CEEC58-2307-C3B1-2880-52E7AD2FC9B5}"/>
              </a:ext>
            </a:extLst>
          </p:cNvPr>
          <p:cNvSpPr txBox="1"/>
          <p:nvPr/>
        </p:nvSpPr>
        <p:spPr>
          <a:xfrm>
            <a:off x="1204990" y="994009"/>
            <a:ext cx="873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 (Títulos)"/>
              </a:rPr>
              <a:t>Prácticas en </a:t>
            </a:r>
            <a:r>
              <a:rPr lang="es-ES" sz="2800" b="1" dirty="0">
                <a:solidFill>
                  <a:srgbClr val="DA291C"/>
                </a:solidFill>
                <a:latin typeface="HelveticaNeueLT Pro 45 Lt (Títulos)"/>
              </a:rPr>
              <a:t>empresas o entidades.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66D27E-2626-6966-B141-93649D69D5AD}"/>
              </a:ext>
            </a:extLst>
          </p:cNvPr>
          <p:cNvSpPr txBox="1"/>
          <p:nvPr/>
        </p:nvSpPr>
        <p:spPr>
          <a:xfrm>
            <a:off x="784156" y="2751427"/>
            <a:ext cx="1019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ICEX te apoya 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en tu proceso de expansión internacional, facilitándote el acceso al </a:t>
            </a:r>
            <a:r>
              <a:rPr lang="es-E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mejor talento especializado en internacionalización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.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F74FE92A-0F0F-6ECF-2300-60115F00B0DB}"/>
              </a:ext>
            </a:extLst>
          </p:cNvPr>
          <p:cNvGrpSpPr/>
          <p:nvPr/>
        </p:nvGrpSpPr>
        <p:grpSpPr>
          <a:xfrm>
            <a:off x="-23965" y="1735215"/>
            <a:ext cx="3430479" cy="571464"/>
            <a:chOff x="0" y="0"/>
            <a:chExt cx="2621802" cy="477920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18EA4B35-2572-8F99-23DA-8F40984A9D4A}"/>
                </a:ext>
              </a:extLst>
            </p:cNvPr>
            <p:cNvSpPr txBox="1"/>
            <p:nvPr/>
          </p:nvSpPr>
          <p:spPr>
            <a:xfrm>
              <a:off x="0" y="-9525"/>
              <a:ext cx="2507502" cy="4874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13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B26F7B7-05B9-2597-E11C-A3D76B33A1AE}"/>
                </a:ext>
              </a:extLst>
            </p:cNvPr>
            <p:cNvSpPr/>
            <p:nvPr/>
          </p:nvSpPr>
          <p:spPr>
            <a:xfrm>
              <a:off x="0" y="0"/>
              <a:ext cx="2621802" cy="477920"/>
            </a:xfrm>
            <a:custGeom>
              <a:avLst/>
              <a:gdLst/>
              <a:ahLst/>
              <a:cxnLst/>
              <a:rect l="l" t="t" r="r" b="b"/>
              <a:pathLst>
                <a:path w="2621802" h="477920">
                  <a:moveTo>
                    <a:pt x="2418602" y="0"/>
                  </a:moveTo>
                  <a:lnTo>
                    <a:pt x="0" y="0"/>
                  </a:lnTo>
                  <a:lnTo>
                    <a:pt x="0" y="477920"/>
                  </a:lnTo>
                  <a:lnTo>
                    <a:pt x="2418602" y="477920"/>
                  </a:lnTo>
                  <a:lnTo>
                    <a:pt x="2621802" y="238960"/>
                  </a:lnTo>
                  <a:lnTo>
                    <a:pt x="2418602" y="0"/>
                  </a:lnTo>
                  <a:close/>
                </a:path>
              </a:pathLst>
            </a:custGeom>
            <a:solidFill>
              <a:srgbClr val="E237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s-ES" dirty="0">
                  <a:solidFill>
                    <a:schemeClr val="bg1"/>
                  </a:solidFill>
                  <a:latin typeface="Helvetica Neue" panose="02000503000000020004"/>
                </a:rPr>
                <a:t>¿En qué te apoya ICEX?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85A3066-315D-AB8C-3BD0-139077DC0D39}"/>
              </a:ext>
            </a:extLst>
          </p:cNvPr>
          <p:cNvSpPr txBox="1"/>
          <p:nvPr/>
        </p:nvSpPr>
        <p:spPr>
          <a:xfrm>
            <a:off x="784157" y="5198501"/>
            <a:ext cx="10193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Si buscas talento joven con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formación teórica especializada y, al menos, un año de experiencia en entornos internacionales,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el programa de Becas ICEX te garantiza esa capacitación en sus dos primeras fases:</a:t>
            </a: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93328D19-C166-91E6-FC10-6322698FA58E}"/>
              </a:ext>
            </a:extLst>
          </p:cNvPr>
          <p:cNvGrpSpPr/>
          <p:nvPr/>
        </p:nvGrpSpPr>
        <p:grpSpPr>
          <a:xfrm>
            <a:off x="-23965" y="4291930"/>
            <a:ext cx="3430479" cy="582853"/>
            <a:chOff x="0" y="-9525"/>
            <a:chExt cx="2621802" cy="487445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D97F49B-7E1E-0000-03C6-DD8E036C7922}"/>
                </a:ext>
              </a:extLst>
            </p:cNvPr>
            <p:cNvSpPr/>
            <p:nvPr/>
          </p:nvSpPr>
          <p:spPr>
            <a:xfrm>
              <a:off x="0" y="0"/>
              <a:ext cx="2621802" cy="477920"/>
            </a:xfrm>
            <a:custGeom>
              <a:avLst/>
              <a:gdLst/>
              <a:ahLst/>
              <a:cxnLst/>
              <a:rect l="l" t="t" r="r" b="b"/>
              <a:pathLst>
                <a:path w="2621802" h="477920">
                  <a:moveTo>
                    <a:pt x="2418602" y="0"/>
                  </a:moveTo>
                  <a:lnTo>
                    <a:pt x="0" y="0"/>
                  </a:lnTo>
                  <a:lnTo>
                    <a:pt x="0" y="477920"/>
                  </a:lnTo>
                  <a:lnTo>
                    <a:pt x="2418602" y="477920"/>
                  </a:lnTo>
                  <a:lnTo>
                    <a:pt x="2621802" y="238960"/>
                  </a:lnTo>
                  <a:lnTo>
                    <a:pt x="2418602" y="0"/>
                  </a:lnTo>
                  <a:close/>
                </a:path>
              </a:pathLst>
            </a:custGeom>
            <a:solidFill>
              <a:srgbClr val="E237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lvl="1">
                <a:lnSpc>
                  <a:spcPct val="150000"/>
                </a:lnSpc>
              </a:pPr>
              <a:r>
                <a:rPr lang="es-ES" dirty="0">
                  <a:solidFill>
                    <a:schemeClr val="bg1"/>
                  </a:solidFill>
                  <a:latin typeface="Helvetica Neue" panose="02000503000000020004"/>
                </a:rPr>
                <a:t>¿Qué te garantiza ICEX?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5B6541F6-801F-A9A9-9A5F-3CC894E9DE2B}"/>
                </a:ext>
              </a:extLst>
            </p:cNvPr>
            <p:cNvSpPr txBox="1"/>
            <p:nvPr/>
          </p:nvSpPr>
          <p:spPr>
            <a:xfrm>
              <a:off x="0" y="-9525"/>
              <a:ext cx="2507502" cy="4874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1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51AB1BB0-038F-4881-B379-FC3331FC1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1" y="204528"/>
            <a:ext cx="845484" cy="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3DB8420-7A56-B6A3-51AA-0E54DA47B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903" y="1212914"/>
            <a:ext cx="10414463" cy="5292056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736A73E-7AFA-2A10-1516-0B79C4959D97}"/>
              </a:ext>
            </a:extLst>
          </p:cNvPr>
          <p:cNvGrpSpPr/>
          <p:nvPr/>
        </p:nvGrpSpPr>
        <p:grpSpPr>
          <a:xfrm>
            <a:off x="1715794" y="3348923"/>
            <a:ext cx="2160000" cy="702078"/>
            <a:chOff x="459000" y="3716977"/>
            <a:chExt cx="2160000" cy="70207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8F40B32-E420-4A8C-B987-6BA2DD26FF2E}"/>
                </a:ext>
              </a:extLst>
            </p:cNvPr>
            <p:cNvSpPr/>
            <p:nvPr/>
          </p:nvSpPr>
          <p:spPr>
            <a:xfrm>
              <a:off x="459000" y="3716977"/>
              <a:ext cx="2160000" cy="702078"/>
            </a:xfrm>
            <a:prstGeom prst="rect">
              <a:avLst/>
            </a:prstGeom>
            <a:solidFill>
              <a:srgbClr val="FFCD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25"/>
                </a:lnSpc>
                <a:tabLst>
                  <a:tab pos="877469" algn="l"/>
                </a:tabLst>
              </a:pPr>
              <a:endParaRPr lang="es-E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3D90E3E-603D-4E54-8AF9-58558D2DBB43}"/>
                </a:ext>
              </a:extLst>
            </p:cNvPr>
            <p:cNvSpPr txBox="1"/>
            <p:nvPr/>
          </p:nvSpPr>
          <p:spPr>
            <a:xfrm>
              <a:off x="1095759" y="3898739"/>
              <a:ext cx="11055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>
                <a:defRPr b="0">
                  <a:solidFill>
                    <a:srgbClr val="FDFDFD"/>
                  </a:solidFill>
                  <a:latin typeface="HelveticaNeueLT Pro 45 Lt" panose="020B0403020202020204" pitchFamily="34" charset="0"/>
                </a:defRPr>
              </a:lvl1pPr>
            </a:lstStyle>
            <a:p>
              <a:r>
                <a:rPr lang="es-ES" sz="1600" b="1" dirty="0">
                  <a:solidFill>
                    <a:srgbClr val="454E53"/>
                  </a:solidFill>
                </a:rPr>
                <a:t>FASE I</a:t>
              </a:r>
            </a:p>
          </p:txBody>
        </p:sp>
      </p:grp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9D6FE9A2-585C-45DD-B09A-AC76EFFA1017}"/>
              </a:ext>
            </a:extLst>
          </p:cNvPr>
          <p:cNvSpPr txBox="1">
            <a:spLocks/>
          </p:cNvSpPr>
          <p:nvPr/>
        </p:nvSpPr>
        <p:spPr>
          <a:xfrm>
            <a:off x="4834554" y="1808476"/>
            <a:ext cx="5973492" cy="1163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3"/>
              </a:lnSpc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9A4929E-4FAA-E85A-2C91-1BF02B5991A4}"/>
              </a:ext>
            </a:extLst>
          </p:cNvPr>
          <p:cNvGrpSpPr/>
          <p:nvPr/>
        </p:nvGrpSpPr>
        <p:grpSpPr>
          <a:xfrm>
            <a:off x="1715794" y="4795676"/>
            <a:ext cx="2160000" cy="702078"/>
            <a:chOff x="459000" y="5033562"/>
            <a:chExt cx="2160000" cy="7020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432C9B6-4411-4D3E-AF4C-21AF138E2D29}"/>
                </a:ext>
              </a:extLst>
            </p:cNvPr>
            <p:cNvSpPr/>
            <p:nvPr/>
          </p:nvSpPr>
          <p:spPr>
            <a:xfrm>
              <a:off x="459000" y="5033562"/>
              <a:ext cx="2160000" cy="702078"/>
            </a:xfrm>
            <a:prstGeom prst="rect">
              <a:avLst/>
            </a:prstGeom>
            <a:solidFill>
              <a:srgbClr val="333F4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25"/>
                </a:lnSpc>
                <a:tabLst>
                  <a:tab pos="877469" algn="l"/>
                </a:tabLst>
              </a:pPr>
              <a:endParaRPr lang="es-E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3D90E3E-603D-4E54-8AF9-58558D2DBB43}"/>
                </a:ext>
              </a:extLst>
            </p:cNvPr>
            <p:cNvSpPr txBox="1"/>
            <p:nvPr/>
          </p:nvSpPr>
          <p:spPr>
            <a:xfrm>
              <a:off x="1063675" y="5215324"/>
              <a:ext cx="11421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>
                <a:defRPr b="0">
                  <a:solidFill>
                    <a:srgbClr val="FDFDFD"/>
                  </a:solidFill>
                  <a:latin typeface="HelveticaNeueLT Pro 45 Lt" panose="020B0403020202020204" pitchFamily="34" charset="0"/>
                </a:defRPr>
              </a:lvl1pPr>
            </a:lstStyle>
            <a:p>
              <a:r>
                <a:rPr lang="es-ES" sz="1600" b="1" dirty="0"/>
                <a:t>FASE II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05E885C-C83D-A771-255D-9C0960C0287A}"/>
              </a:ext>
            </a:extLst>
          </p:cNvPr>
          <p:cNvGrpSpPr/>
          <p:nvPr/>
        </p:nvGrpSpPr>
        <p:grpSpPr>
          <a:xfrm>
            <a:off x="1715794" y="2023007"/>
            <a:ext cx="2160000" cy="702078"/>
            <a:chOff x="462490" y="2384830"/>
            <a:chExt cx="2160000" cy="70207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8BB951A-E1CE-4372-A11A-80139C016549}"/>
                </a:ext>
              </a:extLst>
            </p:cNvPr>
            <p:cNvSpPr/>
            <p:nvPr/>
          </p:nvSpPr>
          <p:spPr>
            <a:xfrm>
              <a:off x="462490" y="2384830"/>
              <a:ext cx="2160000" cy="70207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25"/>
                </a:lnSpc>
                <a:tabLst>
                  <a:tab pos="877469" algn="l"/>
                </a:tabLst>
              </a:pPr>
              <a:endParaRPr lang="es-E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3D90E3E-603D-4E54-8AF9-58558D2DBB43}"/>
                </a:ext>
              </a:extLst>
            </p:cNvPr>
            <p:cNvSpPr txBox="1"/>
            <p:nvPr/>
          </p:nvSpPr>
          <p:spPr>
            <a:xfrm>
              <a:off x="1099248" y="2567634"/>
              <a:ext cx="11059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>
                <a:defRPr b="0">
                  <a:solidFill>
                    <a:srgbClr val="FDFDFD"/>
                  </a:solidFill>
                  <a:latin typeface="HelveticaNeueLT Pro 45 Lt" panose="020B0403020202020204" pitchFamily="34" charset="0"/>
                </a:defRPr>
              </a:lvl1pPr>
            </a:lstStyle>
            <a:p>
              <a:r>
                <a:rPr lang="es-ES" sz="1600" b="1" dirty="0"/>
                <a:t>FASE 0</a:t>
              </a:r>
            </a:p>
          </p:txBody>
        </p:sp>
      </p:grp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9D6FE9A2-585C-45DD-B09A-AC76EFFA1017}"/>
              </a:ext>
            </a:extLst>
          </p:cNvPr>
          <p:cNvSpPr txBox="1">
            <a:spLocks/>
          </p:cNvSpPr>
          <p:nvPr/>
        </p:nvSpPr>
        <p:spPr>
          <a:xfrm>
            <a:off x="4834554" y="3631991"/>
            <a:ext cx="5973492" cy="1163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9D6FE9A2-585C-45DD-B09A-AC76EFFA1017}"/>
              </a:ext>
            </a:extLst>
          </p:cNvPr>
          <p:cNvSpPr txBox="1">
            <a:spLocks/>
          </p:cNvSpPr>
          <p:nvPr/>
        </p:nvSpPr>
        <p:spPr>
          <a:xfrm>
            <a:off x="4168234" y="4583543"/>
            <a:ext cx="5973492" cy="1163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3"/>
              </a:lnSpc>
            </a:pPr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"/>
              </a:rPr>
              <a:t>Año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"/>
              </a:rPr>
              <a:t> de </a:t>
            </a:r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"/>
              </a:rPr>
              <a:t>prácticas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"/>
              </a:rPr>
              <a:t> en </a:t>
            </a:r>
            <a:r>
              <a:rPr lang="en-US" sz="2000" b="1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"/>
              </a:rPr>
              <a:t>empresas</a:t>
            </a:r>
            <a:r>
              <a:rPr lang="en-US" sz="2000" b="1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"/>
              </a:rPr>
              <a:t> y OOII.</a:t>
            </a:r>
            <a:endParaRPr lang="en-US" sz="2000" b="1" dirty="0">
              <a:solidFill>
                <a:srgbClr val="333F48"/>
              </a:solidFill>
              <a:latin typeface="HelveticaNeueLT Pro 45 L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CE9B051-FC84-4279-9AE3-FDF399EAED99}"/>
              </a:ext>
            </a:extLst>
          </p:cNvPr>
          <p:cNvSpPr txBox="1"/>
          <p:nvPr/>
        </p:nvSpPr>
        <p:spPr>
          <a:xfrm>
            <a:off x="1527335" y="6581002"/>
            <a:ext cx="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04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F607D004-72E0-A225-451F-85BF82DA6E05}"/>
              </a:ext>
            </a:extLst>
          </p:cNvPr>
          <p:cNvSpPr txBox="1">
            <a:spLocks/>
          </p:cNvSpPr>
          <p:nvPr/>
        </p:nvSpPr>
        <p:spPr>
          <a:xfrm>
            <a:off x="4168234" y="1782232"/>
            <a:ext cx="7306132" cy="13531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3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Año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de </a:t>
            </a:r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formación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</a:t>
            </a:r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en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</a:t>
            </a:r>
            <a:r>
              <a:rPr lang="en-US" sz="2000" b="1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ICEX </a:t>
            </a:r>
            <a:r>
              <a:rPr lang="en-US" sz="2000" b="1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en</a:t>
            </a:r>
            <a:r>
              <a:rPr lang="en-US" sz="2000" b="1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</a:t>
            </a:r>
            <a:r>
              <a:rPr lang="en-US" sz="2000" b="1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alianza</a:t>
            </a:r>
            <a:r>
              <a:rPr lang="en-US" sz="2000" b="1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</a:t>
            </a:r>
            <a:r>
              <a:rPr lang="en-US" sz="2000" b="1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académica</a:t>
            </a:r>
            <a:r>
              <a:rPr lang="en-US" sz="2000" b="1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con la UIMP.</a:t>
            </a:r>
            <a:endParaRPr lang="en-US" sz="2000" b="1" dirty="0">
              <a:latin typeface="HelveticaNeueLT Pro 45 Lt" panose="020B0403020202020204" pitchFamily="34" charset="0"/>
              <a:cs typeface="Helvetica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A5A5309C-9DFF-54BB-E6E6-A6BA97379D23}"/>
              </a:ext>
            </a:extLst>
          </p:cNvPr>
          <p:cNvSpPr txBox="1">
            <a:spLocks/>
          </p:cNvSpPr>
          <p:nvPr/>
        </p:nvSpPr>
        <p:spPr>
          <a:xfrm>
            <a:off x="1343675" y="434805"/>
            <a:ext cx="8380201" cy="70207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ts val="6829"/>
              </a:lnSpc>
            </a:pPr>
            <a:r>
              <a:rPr lang="en-US" sz="2800" b="1" spc="-58" dirty="0">
                <a:solidFill>
                  <a:srgbClr val="333F48"/>
                </a:solidFill>
                <a:latin typeface="HelveticaNeueLT Pro 45 Lt (Títulos)"/>
                <a:cs typeface="Helvetica"/>
              </a:rPr>
              <a:t>¿En que </a:t>
            </a:r>
            <a:r>
              <a:rPr lang="en-US" sz="2800" b="1" spc="-58" dirty="0" err="1">
                <a:solidFill>
                  <a:srgbClr val="333F48"/>
                </a:solidFill>
                <a:latin typeface="HelveticaNeueLT Pro 45 Lt (Títulos)"/>
                <a:cs typeface="Helvetica"/>
              </a:rPr>
              <a:t>consiste</a:t>
            </a:r>
            <a:r>
              <a:rPr lang="en-US" sz="2800" b="1" spc="-58" dirty="0">
                <a:solidFill>
                  <a:srgbClr val="333F48"/>
                </a:solidFill>
                <a:latin typeface="HelveticaNeueLT Pro 45 Lt (Títulos)"/>
                <a:cs typeface="Helvetica"/>
              </a:rPr>
              <a:t> </a:t>
            </a:r>
            <a:r>
              <a:rPr lang="en-US" sz="2800" b="1" spc="-58" dirty="0" err="1">
                <a:solidFill>
                  <a:srgbClr val="DA291C"/>
                </a:solidFill>
                <a:latin typeface="HelveticaNeueLT Pro 45 Lt (Títulos)"/>
                <a:cs typeface="Helvetica"/>
              </a:rPr>
              <a:t>el</a:t>
            </a:r>
            <a:r>
              <a:rPr lang="en-US" sz="2800" b="1" spc="-58" dirty="0">
                <a:solidFill>
                  <a:srgbClr val="DA291C"/>
                </a:solidFill>
                <a:latin typeface="HelveticaNeueLT Pro 45 Lt (Títulos)"/>
                <a:cs typeface="Helvetica"/>
              </a:rPr>
              <a:t> Programa?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5A51283-B02B-CF95-4231-3A164F59F43F}"/>
              </a:ext>
            </a:extLst>
          </p:cNvPr>
          <p:cNvSpPr txBox="1">
            <a:spLocks/>
          </p:cNvSpPr>
          <p:nvPr/>
        </p:nvSpPr>
        <p:spPr>
          <a:xfrm>
            <a:off x="4168234" y="3419858"/>
            <a:ext cx="5973492" cy="1163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Año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de prácticas </a:t>
            </a:r>
            <a:r>
              <a:rPr lang="en-US" sz="2000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internacionales</a:t>
            </a:r>
            <a:r>
              <a:rPr lang="en-U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 en </a:t>
            </a:r>
            <a:r>
              <a:rPr lang="en-US" sz="2000" b="1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OFECOMES.</a:t>
            </a:r>
            <a:endParaRPr lang="en-US" sz="2000" b="1" dirty="0">
              <a:solidFill>
                <a:srgbClr val="333F48"/>
              </a:solidFill>
              <a:latin typeface="HelveticaNeueLT Pro 45 L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298841-7119-0F1C-E078-DB393BE364F9}"/>
              </a:ext>
            </a:extLst>
          </p:cNvPr>
          <p:cNvSpPr txBox="1"/>
          <p:nvPr/>
        </p:nvSpPr>
        <p:spPr>
          <a:xfrm>
            <a:off x="32384" y="6554470"/>
            <a:ext cx="40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HelveticaNeueLT Pro 45 Lt" panose="020B0403020202020204" pitchFamily="34" charset="0"/>
              </a:rPr>
              <a:t> 3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ADA6453-996F-4DC2-8915-BD0C35BB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54" y="230008"/>
            <a:ext cx="845484" cy="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5923D-798B-7095-6A60-DEE26E59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A282D3A-D831-3998-B801-7A232EA71AE2}"/>
              </a:ext>
            </a:extLst>
          </p:cNvPr>
          <p:cNvSpPr txBox="1">
            <a:spLocks/>
          </p:cNvSpPr>
          <p:nvPr/>
        </p:nvSpPr>
        <p:spPr>
          <a:xfrm>
            <a:off x="4834554" y="1808476"/>
            <a:ext cx="5973492" cy="1163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3"/>
              </a:lnSpc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9C2892F8-C3DE-F82C-ABEC-5BDBDFC39DE9}"/>
              </a:ext>
            </a:extLst>
          </p:cNvPr>
          <p:cNvSpPr txBox="1">
            <a:spLocks/>
          </p:cNvSpPr>
          <p:nvPr/>
        </p:nvSpPr>
        <p:spPr>
          <a:xfrm>
            <a:off x="4834554" y="3631991"/>
            <a:ext cx="5973492" cy="1163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D86144-1A84-E6EE-36D4-3ED4568DE5C9}"/>
              </a:ext>
            </a:extLst>
          </p:cNvPr>
          <p:cNvSpPr txBox="1"/>
          <p:nvPr/>
        </p:nvSpPr>
        <p:spPr>
          <a:xfrm>
            <a:off x="1527335" y="6581002"/>
            <a:ext cx="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04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2ADBEA76-44BF-7598-93DB-01F3BCA32749}"/>
              </a:ext>
            </a:extLst>
          </p:cNvPr>
          <p:cNvSpPr txBox="1">
            <a:spLocks/>
          </p:cNvSpPr>
          <p:nvPr/>
        </p:nvSpPr>
        <p:spPr>
          <a:xfrm>
            <a:off x="1343675" y="2220070"/>
            <a:ext cx="10398857" cy="21640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s-E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Nacionalidad de alguno de los Estados miembros de la Unión Europea.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Haber nacido a partir de 1 de enero de 1995.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Titulación universitaria superior de grado.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dirty="0">
                <a:solidFill>
                  <a:srgbClr val="333F48"/>
                </a:solidFill>
                <a:latin typeface="HelveticaNeueLT Pro 45 Lt" panose="020B0403020202020204" pitchFamily="34" charset="0"/>
                <a:cs typeface="Helvetica"/>
              </a:rPr>
              <a:t>Acreditar poseer conocimiento avanzado de inglés. El nivel mínimo exigido, es el B2</a:t>
            </a:r>
            <a:endParaRPr lang="en-US" sz="2000" dirty="0">
              <a:solidFill>
                <a:srgbClr val="333F48"/>
              </a:solidFill>
              <a:latin typeface="HelveticaNeueLT Pro 45 Lt" panose="020B0403020202020204" pitchFamily="34" charset="0"/>
              <a:cs typeface="Helvetica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3B84939C-0245-B7E4-92A5-AC749758CFC2}"/>
              </a:ext>
            </a:extLst>
          </p:cNvPr>
          <p:cNvSpPr txBox="1">
            <a:spLocks/>
          </p:cNvSpPr>
          <p:nvPr/>
        </p:nvSpPr>
        <p:spPr>
          <a:xfrm>
            <a:off x="1343675" y="837038"/>
            <a:ext cx="8380201" cy="70207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ts val="6829"/>
              </a:lnSpc>
            </a:pPr>
            <a:r>
              <a:rPr lang="en-US" sz="2800" b="1" spc="-58" dirty="0" err="1">
                <a:solidFill>
                  <a:srgbClr val="DA291C"/>
                </a:solidFill>
                <a:latin typeface="HelveticaNeueLT Pro 45 Lt (Títulos)"/>
                <a:cs typeface="Helvetica"/>
              </a:rPr>
              <a:t>Perfíl</a:t>
            </a:r>
            <a:r>
              <a:rPr lang="en-US" sz="2800" b="1" spc="-58" dirty="0">
                <a:solidFill>
                  <a:srgbClr val="DA291C"/>
                </a:solidFill>
                <a:latin typeface="HelveticaNeueLT Pro 45 Lt (Títulos)"/>
                <a:cs typeface="Helvetica"/>
              </a:rPr>
              <a:t> de las personas </a:t>
            </a:r>
            <a:r>
              <a:rPr lang="en-US" sz="2800" b="1" spc="-58" dirty="0" err="1">
                <a:solidFill>
                  <a:srgbClr val="DA291C"/>
                </a:solidFill>
                <a:latin typeface="HelveticaNeueLT Pro 45 Lt (Títulos)"/>
                <a:cs typeface="Helvetica"/>
              </a:rPr>
              <a:t>becadas</a:t>
            </a:r>
            <a:endParaRPr lang="en-US" sz="2800" b="1" spc="-58" dirty="0">
              <a:solidFill>
                <a:srgbClr val="DA291C"/>
              </a:solidFill>
              <a:latin typeface="HelveticaNeueLT Pro 45 Lt (Títulos)"/>
              <a:cs typeface="Helvetic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231978-3747-5701-130A-2FCD78D89403}"/>
              </a:ext>
            </a:extLst>
          </p:cNvPr>
          <p:cNvSpPr txBox="1"/>
          <p:nvPr/>
        </p:nvSpPr>
        <p:spPr>
          <a:xfrm>
            <a:off x="32384" y="6554470"/>
            <a:ext cx="40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HelveticaNeueLT Pro 45 Lt" panose="020B0403020202020204" pitchFamily="34" charset="0"/>
              </a:rPr>
              <a:t> 4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F9ACA1-B4B5-E40B-E2E3-5D47328E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54" y="230008"/>
            <a:ext cx="845484" cy="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1024F18-74F3-4D8C-B04D-0F7D99BD8167}"/>
              </a:ext>
            </a:extLst>
          </p:cNvPr>
          <p:cNvSpPr txBox="1"/>
          <p:nvPr/>
        </p:nvSpPr>
        <p:spPr>
          <a:xfrm>
            <a:off x="1527335" y="6581002"/>
            <a:ext cx="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05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08B8E655-8AAF-E5B6-9FBE-5401E304F159}"/>
              </a:ext>
            </a:extLst>
          </p:cNvPr>
          <p:cNvSpPr txBox="1">
            <a:spLocks/>
          </p:cNvSpPr>
          <p:nvPr/>
        </p:nvSpPr>
        <p:spPr>
          <a:xfrm>
            <a:off x="42204" y="6507986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rPr>
              <a:t>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CB43181-DE27-D280-D073-033D3D6FFD25}"/>
              </a:ext>
            </a:extLst>
          </p:cNvPr>
          <p:cNvSpPr/>
          <p:nvPr/>
        </p:nvSpPr>
        <p:spPr>
          <a:xfrm>
            <a:off x="1173777" y="2083166"/>
            <a:ext cx="6313903" cy="93195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52B1E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075C8E-3CC6-4DEF-BBFB-71DE4F029472}"/>
              </a:ext>
            </a:extLst>
          </p:cNvPr>
          <p:cNvSpPr/>
          <p:nvPr/>
        </p:nvSpPr>
        <p:spPr>
          <a:xfrm>
            <a:off x="1150509" y="3260746"/>
            <a:ext cx="6313903" cy="9852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                   En </a:t>
            </a:r>
            <a:r>
              <a:rPr lang="es-E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2025,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disponibles para empresas </a:t>
            </a:r>
            <a:r>
              <a:rPr lang="es-E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221 becarios.</a:t>
            </a:r>
          </a:p>
        </p:txBody>
      </p:sp>
      <p:sp>
        <p:nvSpPr>
          <p:cNvPr id="17" name="Rectángulo 16" descr="Diploma Roll">
            <a:extLst>
              <a:ext uri="{FF2B5EF4-FFF2-40B4-BE49-F238E27FC236}">
                <a16:creationId xmlns:a16="http://schemas.microsoft.com/office/drawing/2014/main" id="{890C9E98-552A-66C9-A487-47172E21BA1F}"/>
              </a:ext>
            </a:extLst>
          </p:cNvPr>
          <p:cNvSpPr/>
          <p:nvPr/>
        </p:nvSpPr>
        <p:spPr>
          <a:xfrm>
            <a:off x="1422872" y="3397950"/>
            <a:ext cx="705973" cy="6535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538DF5-D2BF-7BFE-B62D-2A03B4B3C957}"/>
              </a:ext>
            </a:extLst>
          </p:cNvPr>
          <p:cNvSpPr txBox="1"/>
          <p:nvPr/>
        </p:nvSpPr>
        <p:spPr>
          <a:xfrm>
            <a:off x="2128845" y="2170627"/>
            <a:ext cx="5840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701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solicitudes de </a:t>
            </a:r>
            <a:r>
              <a:rPr lang="en-US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becarios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.</a:t>
            </a:r>
          </a:p>
          <a:p>
            <a:pPr lvl="0"/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  <a:p>
            <a:pPr lvl="0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408 </a:t>
            </a:r>
            <a:r>
              <a:rPr lang="en-US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empresas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inscritas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FE6F66D-F3C8-4443-D1FD-0B6E32615A4A}"/>
              </a:ext>
            </a:extLst>
          </p:cNvPr>
          <p:cNvSpPr/>
          <p:nvPr/>
        </p:nvSpPr>
        <p:spPr>
          <a:xfrm>
            <a:off x="1150509" y="4472730"/>
            <a:ext cx="6313903" cy="9020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52B1E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8C055A0-079A-A591-0596-DC303DF8C8E5}"/>
              </a:ext>
            </a:extLst>
          </p:cNvPr>
          <p:cNvSpPr txBox="1"/>
          <p:nvPr/>
        </p:nvSpPr>
        <p:spPr>
          <a:xfrm>
            <a:off x="2080230" y="4472730"/>
            <a:ext cx="524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  <a:p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179 </a:t>
            </a:r>
            <a:r>
              <a:rPr lang="en-US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becarios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se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incorporan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a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129 </a:t>
            </a:r>
            <a:r>
              <a:rPr lang="en-US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empresas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F367E7-7289-C764-D283-E44647919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3587" y="1724056"/>
            <a:ext cx="4559797" cy="37761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98CD02CC-CD29-9F07-E790-981D452A4E18}"/>
              </a:ext>
            </a:extLst>
          </p:cNvPr>
          <p:cNvSpPr txBox="1">
            <a:spLocks/>
          </p:cNvSpPr>
          <p:nvPr/>
        </p:nvSpPr>
        <p:spPr>
          <a:xfrm>
            <a:off x="1071241" y="747055"/>
            <a:ext cx="7377013" cy="3282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2800" b="1" dirty="0">
                <a:solidFill>
                  <a:srgbClr val="DA291C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FASE II. </a:t>
            </a:r>
            <a:r>
              <a:rPr lang="en-US" sz="2800" b="1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Año</a:t>
            </a:r>
            <a:r>
              <a:rPr lang="en-US" sz="2800" b="1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US" sz="2800" b="1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prácticas</a:t>
            </a:r>
            <a:r>
              <a:rPr lang="en-US" sz="2800" b="1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en </a:t>
            </a:r>
            <a:r>
              <a:rPr lang="en-US" sz="2800" b="1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empresas</a:t>
            </a:r>
            <a:r>
              <a:rPr lang="en-US" sz="2800" b="1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y </a:t>
            </a:r>
            <a:r>
              <a:rPr lang="en-US" sz="2800" b="1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Organismos</a:t>
            </a:r>
            <a:r>
              <a:rPr lang="en-US" sz="2800" b="1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b="1" dirty="0" err="1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Internacionales</a:t>
            </a:r>
            <a:r>
              <a:rPr lang="en-US" sz="2800" b="1" dirty="0">
                <a:solidFill>
                  <a:srgbClr val="333F48"/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Gráfico 4" descr="Maletín con relleno sólido">
            <a:extLst>
              <a:ext uri="{FF2B5EF4-FFF2-40B4-BE49-F238E27FC236}">
                <a16:creationId xmlns:a16="http://schemas.microsoft.com/office/drawing/2014/main" id="{910C8945-C2F4-B2C7-6D98-F412D1CA8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5100" y="2188044"/>
            <a:ext cx="585955" cy="585955"/>
          </a:xfrm>
          <a:prstGeom prst="rect">
            <a:avLst/>
          </a:prstGeom>
        </p:spPr>
      </p:pic>
      <p:sp>
        <p:nvSpPr>
          <p:cNvPr id="19" name="Rectángulo 18" descr="Group Brainstorm">
            <a:extLst>
              <a:ext uri="{FF2B5EF4-FFF2-40B4-BE49-F238E27FC236}">
                <a16:creationId xmlns:a16="http://schemas.microsoft.com/office/drawing/2014/main" id="{3538053E-687B-33FD-52F5-76A848937A8B}"/>
              </a:ext>
            </a:extLst>
          </p:cNvPr>
          <p:cNvSpPr/>
          <p:nvPr/>
        </p:nvSpPr>
        <p:spPr>
          <a:xfrm>
            <a:off x="1318299" y="4445165"/>
            <a:ext cx="642756" cy="64013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srgbClr val="D52B1E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6474D5-219B-409F-BA57-4CABA2993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757" y="214504"/>
            <a:ext cx="781122" cy="6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731017E5-EF88-E653-07B5-81F204C60C24}"/>
              </a:ext>
            </a:extLst>
          </p:cNvPr>
          <p:cNvSpPr/>
          <p:nvPr/>
        </p:nvSpPr>
        <p:spPr>
          <a:xfrm rot="10800000">
            <a:off x="9155344" y="4927716"/>
            <a:ext cx="2583662" cy="559899"/>
          </a:xfrm>
          <a:custGeom>
            <a:avLst/>
            <a:gdLst/>
            <a:ahLst/>
            <a:cxnLst/>
            <a:rect l="l" t="t" r="r" b="b"/>
            <a:pathLst>
              <a:path w="5242525" h="839849">
                <a:moveTo>
                  <a:pt x="0" y="0"/>
                </a:moveTo>
                <a:lnTo>
                  <a:pt x="5242525" y="0"/>
                </a:lnTo>
                <a:lnTo>
                  <a:pt x="5242525" y="839849"/>
                </a:lnTo>
                <a:lnTo>
                  <a:pt x="0" y="83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</a:blip>
            <a:stretch>
              <a:fillRect b="-7946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AA20DF0D-1CE3-5836-0244-63C32FD47E88}"/>
              </a:ext>
            </a:extLst>
          </p:cNvPr>
          <p:cNvSpPr/>
          <p:nvPr/>
        </p:nvSpPr>
        <p:spPr>
          <a:xfrm rot="10800000">
            <a:off x="6282266" y="4933316"/>
            <a:ext cx="2583662" cy="559899"/>
          </a:xfrm>
          <a:custGeom>
            <a:avLst/>
            <a:gdLst/>
            <a:ahLst/>
            <a:cxnLst/>
            <a:rect l="l" t="t" r="r" b="b"/>
            <a:pathLst>
              <a:path w="5242525" h="839849">
                <a:moveTo>
                  <a:pt x="0" y="0"/>
                </a:moveTo>
                <a:lnTo>
                  <a:pt x="5242525" y="0"/>
                </a:lnTo>
                <a:lnTo>
                  <a:pt x="5242525" y="839849"/>
                </a:lnTo>
                <a:lnTo>
                  <a:pt x="0" y="83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</a:blip>
            <a:stretch>
              <a:fillRect b="-7946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id="{83C33952-DE34-B0EA-A48E-78C8E6EB77A7}"/>
              </a:ext>
            </a:extLst>
          </p:cNvPr>
          <p:cNvSpPr/>
          <p:nvPr/>
        </p:nvSpPr>
        <p:spPr>
          <a:xfrm rot="10800000">
            <a:off x="3368278" y="4975248"/>
            <a:ext cx="2583662" cy="559899"/>
          </a:xfrm>
          <a:custGeom>
            <a:avLst/>
            <a:gdLst/>
            <a:ahLst/>
            <a:cxnLst/>
            <a:rect l="l" t="t" r="r" b="b"/>
            <a:pathLst>
              <a:path w="5242525" h="839849">
                <a:moveTo>
                  <a:pt x="0" y="0"/>
                </a:moveTo>
                <a:lnTo>
                  <a:pt x="5242525" y="0"/>
                </a:lnTo>
                <a:lnTo>
                  <a:pt x="5242525" y="839849"/>
                </a:lnTo>
                <a:lnTo>
                  <a:pt x="0" y="83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</a:blip>
            <a:stretch>
              <a:fillRect b="-7946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" name="Freeform 2"/>
          <p:cNvSpPr/>
          <p:nvPr/>
        </p:nvSpPr>
        <p:spPr>
          <a:xfrm rot="-10800000">
            <a:off x="568009" y="4927716"/>
            <a:ext cx="2583662" cy="559899"/>
          </a:xfrm>
          <a:custGeom>
            <a:avLst/>
            <a:gdLst/>
            <a:ahLst/>
            <a:cxnLst/>
            <a:rect l="l" t="t" r="r" b="b"/>
            <a:pathLst>
              <a:path w="5242525" h="839849">
                <a:moveTo>
                  <a:pt x="0" y="0"/>
                </a:moveTo>
                <a:lnTo>
                  <a:pt x="5242525" y="0"/>
                </a:lnTo>
                <a:lnTo>
                  <a:pt x="5242525" y="839849"/>
                </a:lnTo>
                <a:lnTo>
                  <a:pt x="0" y="83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</a:blip>
            <a:stretch>
              <a:fillRect b="-79464"/>
            </a:stretch>
          </a:blipFill>
        </p:spPr>
        <p:txBody>
          <a:bodyPr/>
          <a:lstStyle/>
          <a:p>
            <a:endParaRPr lang="es-ES" sz="1200"/>
          </a:p>
        </p:txBody>
      </p:sp>
      <p:grpSp>
        <p:nvGrpSpPr>
          <p:cNvPr id="3" name="Group 3"/>
          <p:cNvGrpSpPr/>
          <p:nvPr/>
        </p:nvGrpSpPr>
        <p:grpSpPr>
          <a:xfrm>
            <a:off x="587226" y="2950438"/>
            <a:ext cx="2564446" cy="2230733"/>
            <a:chOff x="0" y="0"/>
            <a:chExt cx="1622250" cy="985604"/>
          </a:xfrm>
          <a:solidFill>
            <a:schemeClr val="bg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622250" cy="985604"/>
            </a:xfrm>
            <a:custGeom>
              <a:avLst/>
              <a:gdLst/>
              <a:ahLst/>
              <a:cxnLst/>
              <a:rect l="l" t="t" r="r" b="b"/>
              <a:pathLst>
                <a:path w="1622250" h="985604">
                  <a:moveTo>
                    <a:pt x="33965" y="0"/>
                  </a:moveTo>
                  <a:lnTo>
                    <a:pt x="1588284" y="0"/>
                  </a:lnTo>
                  <a:cubicBezTo>
                    <a:pt x="1607043" y="0"/>
                    <a:pt x="1622250" y="15207"/>
                    <a:pt x="1622250" y="33965"/>
                  </a:cubicBezTo>
                  <a:lnTo>
                    <a:pt x="1622250" y="951639"/>
                  </a:lnTo>
                  <a:cubicBezTo>
                    <a:pt x="1622250" y="970397"/>
                    <a:pt x="1607043" y="985604"/>
                    <a:pt x="1588284" y="985604"/>
                  </a:cubicBezTo>
                  <a:lnTo>
                    <a:pt x="33965" y="985604"/>
                  </a:lnTo>
                  <a:cubicBezTo>
                    <a:pt x="15207" y="985604"/>
                    <a:pt x="0" y="970397"/>
                    <a:pt x="0" y="951639"/>
                  </a:cubicBezTo>
                  <a:lnTo>
                    <a:pt x="0" y="33965"/>
                  </a:lnTo>
                  <a:cubicBezTo>
                    <a:pt x="0" y="15207"/>
                    <a:pt x="15207" y="0"/>
                    <a:pt x="3396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22250" cy="102370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215588" y="1957402"/>
            <a:ext cx="1487729" cy="1487729"/>
          </a:xfrm>
          <a:custGeom>
            <a:avLst/>
            <a:gdLst/>
            <a:ahLst/>
            <a:cxnLst/>
            <a:rect l="l" t="t" r="r" b="b"/>
            <a:pathLst>
              <a:path w="2231594" h="2231594">
                <a:moveTo>
                  <a:pt x="0" y="0"/>
                </a:moveTo>
                <a:lnTo>
                  <a:pt x="2231594" y="0"/>
                </a:lnTo>
                <a:lnTo>
                  <a:pt x="2231594" y="2231594"/>
                </a:lnTo>
                <a:lnTo>
                  <a:pt x="0" y="223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s-ES" sz="1200"/>
          </a:p>
        </p:txBody>
      </p:sp>
      <p:sp>
        <p:nvSpPr>
          <p:cNvPr id="36" name="TextBox 36"/>
          <p:cNvSpPr txBox="1"/>
          <p:nvPr/>
        </p:nvSpPr>
        <p:spPr>
          <a:xfrm>
            <a:off x="944365" y="3630763"/>
            <a:ext cx="185016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dirty="0">
                <a:latin typeface="Helvetica Neue" panose="02000503000000020004"/>
                <a:cs typeface="Helvetica"/>
              </a:rPr>
              <a:t>Estar jurídicamente constituida en </a:t>
            </a:r>
            <a:r>
              <a:rPr lang="es-ES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España.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91898834-32AF-2D17-C580-CC5DC90380D0}"/>
              </a:ext>
            </a:extLst>
          </p:cNvPr>
          <p:cNvSpPr txBox="1"/>
          <p:nvPr/>
        </p:nvSpPr>
        <p:spPr>
          <a:xfrm>
            <a:off x="1591077" y="971530"/>
            <a:ext cx="8865706" cy="53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6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¿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Qué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necesita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tu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empresa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anose="020B0403020202020204" pitchFamily="34" charset="0"/>
              </a:rPr>
              <a:t> </a:t>
            </a:r>
            <a:r>
              <a:rPr lang="en-US" sz="3200" b="1" dirty="0">
                <a:solidFill>
                  <a:srgbClr val="DA291C"/>
                </a:solidFill>
                <a:latin typeface="HelveticaNeueLT Pro 45 Lt" panose="020B0403020202020204" pitchFamily="34" charset="0"/>
              </a:rPr>
              <a:t>para </a:t>
            </a:r>
            <a:r>
              <a:rPr lang="en-US" sz="3200" b="1" dirty="0" err="1">
                <a:solidFill>
                  <a:srgbClr val="DA291C"/>
                </a:solidFill>
                <a:latin typeface="HelveticaNeueLT Pro 45 Lt" panose="020B0403020202020204" pitchFamily="34" charset="0"/>
              </a:rPr>
              <a:t>participar</a:t>
            </a:r>
            <a:r>
              <a:rPr lang="en-US" sz="3200" b="1" dirty="0">
                <a:solidFill>
                  <a:srgbClr val="DA291C"/>
                </a:solidFill>
                <a:latin typeface="HelveticaNeueLT Pro 45 Lt" panose="020B0403020202020204" pitchFamily="34" charset="0"/>
              </a:rPr>
              <a:t>?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24E003A-18D0-53E0-6AA9-4190B9351C27}"/>
              </a:ext>
            </a:extLst>
          </p:cNvPr>
          <p:cNvSpPr txBox="1"/>
          <p:nvPr/>
        </p:nvSpPr>
        <p:spPr>
          <a:xfrm>
            <a:off x="30362" y="650630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 6</a:t>
            </a: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B544C234-EAC9-79B7-3DC5-64FAF926FE0A}"/>
              </a:ext>
            </a:extLst>
          </p:cNvPr>
          <p:cNvGrpSpPr/>
          <p:nvPr/>
        </p:nvGrpSpPr>
        <p:grpSpPr>
          <a:xfrm>
            <a:off x="3368279" y="2950438"/>
            <a:ext cx="2564446" cy="2230733"/>
            <a:chOff x="0" y="0"/>
            <a:chExt cx="1622250" cy="985604"/>
          </a:xfrm>
          <a:solidFill>
            <a:schemeClr val="bg2"/>
          </a:solidFill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673927D9-2891-3A14-3B02-638B1300DEB7}"/>
                </a:ext>
              </a:extLst>
            </p:cNvPr>
            <p:cNvSpPr/>
            <p:nvPr/>
          </p:nvSpPr>
          <p:spPr>
            <a:xfrm>
              <a:off x="0" y="0"/>
              <a:ext cx="1622250" cy="985604"/>
            </a:xfrm>
            <a:custGeom>
              <a:avLst/>
              <a:gdLst/>
              <a:ahLst/>
              <a:cxnLst/>
              <a:rect l="l" t="t" r="r" b="b"/>
              <a:pathLst>
                <a:path w="1622250" h="985604">
                  <a:moveTo>
                    <a:pt x="33965" y="0"/>
                  </a:moveTo>
                  <a:lnTo>
                    <a:pt x="1588284" y="0"/>
                  </a:lnTo>
                  <a:cubicBezTo>
                    <a:pt x="1607043" y="0"/>
                    <a:pt x="1622250" y="15207"/>
                    <a:pt x="1622250" y="33965"/>
                  </a:cubicBezTo>
                  <a:lnTo>
                    <a:pt x="1622250" y="951639"/>
                  </a:lnTo>
                  <a:cubicBezTo>
                    <a:pt x="1622250" y="970397"/>
                    <a:pt x="1607043" y="985604"/>
                    <a:pt x="1588284" y="985604"/>
                  </a:cubicBezTo>
                  <a:lnTo>
                    <a:pt x="33965" y="985604"/>
                  </a:lnTo>
                  <a:cubicBezTo>
                    <a:pt x="15207" y="985604"/>
                    <a:pt x="0" y="970397"/>
                    <a:pt x="0" y="951639"/>
                  </a:cubicBezTo>
                  <a:lnTo>
                    <a:pt x="0" y="33965"/>
                  </a:lnTo>
                  <a:cubicBezTo>
                    <a:pt x="0" y="15207"/>
                    <a:pt x="15207" y="0"/>
                    <a:pt x="3396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454730C1-2787-0A64-8843-FCBB816D5C66}"/>
                </a:ext>
              </a:extLst>
            </p:cNvPr>
            <p:cNvSpPr txBox="1"/>
            <p:nvPr/>
          </p:nvSpPr>
          <p:spPr>
            <a:xfrm>
              <a:off x="0" y="-38100"/>
              <a:ext cx="1622250" cy="102370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15D3803D-D598-7BC4-2441-A20ECDEB93E0}"/>
              </a:ext>
            </a:extLst>
          </p:cNvPr>
          <p:cNvGrpSpPr/>
          <p:nvPr/>
        </p:nvGrpSpPr>
        <p:grpSpPr>
          <a:xfrm>
            <a:off x="9174560" y="2930896"/>
            <a:ext cx="2564446" cy="2230733"/>
            <a:chOff x="0" y="0"/>
            <a:chExt cx="1622250" cy="985604"/>
          </a:xfrm>
          <a:solidFill>
            <a:schemeClr val="bg2"/>
          </a:solidFill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880268BB-4688-97B1-7FA5-C8456791E3E6}"/>
                </a:ext>
              </a:extLst>
            </p:cNvPr>
            <p:cNvSpPr/>
            <p:nvPr/>
          </p:nvSpPr>
          <p:spPr>
            <a:xfrm>
              <a:off x="0" y="0"/>
              <a:ext cx="1622250" cy="985604"/>
            </a:xfrm>
            <a:custGeom>
              <a:avLst/>
              <a:gdLst/>
              <a:ahLst/>
              <a:cxnLst/>
              <a:rect l="l" t="t" r="r" b="b"/>
              <a:pathLst>
                <a:path w="1622250" h="985604">
                  <a:moveTo>
                    <a:pt x="33965" y="0"/>
                  </a:moveTo>
                  <a:lnTo>
                    <a:pt x="1588284" y="0"/>
                  </a:lnTo>
                  <a:cubicBezTo>
                    <a:pt x="1607043" y="0"/>
                    <a:pt x="1622250" y="15207"/>
                    <a:pt x="1622250" y="33965"/>
                  </a:cubicBezTo>
                  <a:lnTo>
                    <a:pt x="1622250" y="951639"/>
                  </a:lnTo>
                  <a:cubicBezTo>
                    <a:pt x="1622250" y="970397"/>
                    <a:pt x="1607043" y="985604"/>
                    <a:pt x="1588284" y="985604"/>
                  </a:cubicBezTo>
                  <a:lnTo>
                    <a:pt x="33965" y="985604"/>
                  </a:lnTo>
                  <a:cubicBezTo>
                    <a:pt x="15207" y="985604"/>
                    <a:pt x="0" y="970397"/>
                    <a:pt x="0" y="951639"/>
                  </a:cubicBezTo>
                  <a:lnTo>
                    <a:pt x="0" y="33965"/>
                  </a:lnTo>
                  <a:cubicBezTo>
                    <a:pt x="0" y="15207"/>
                    <a:pt x="15207" y="0"/>
                    <a:pt x="3396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40BC1E3D-9E85-F46A-FC9E-7F9CF9D6EEBD}"/>
                </a:ext>
              </a:extLst>
            </p:cNvPr>
            <p:cNvSpPr txBox="1"/>
            <p:nvPr/>
          </p:nvSpPr>
          <p:spPr>
            <a:xfrm>
              <a:off x="0" y="-38100"/>
              <a:ext cx="1622250" cy="102370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2" name="Group 3">
            <a:extLst>
              <a:ext uri="{FF2B5EF4-FFF2-40B4-BE49-F238E27FC236}">
                <a16:creationId xmlns:a16="http://schemas.microsoft.com/office/drawing/2014/main" id="{69005A98-9A69-1F41-C2AA-2A07A8B57008}"/>
              </a:ext>
            </a:extLst>
          </p:cNvPr>
          <p:cNvGrpSpPr/>
          <p:nvPr/>
        </p:nvGrpSpPr>
        <p:grpSpPr>
          <a:xfrm>
            <a:off x="6278494" y="2990621"/>
            <a:ext cx="2564446" cy="2230733"/>
            <a:chOff x="0" y="0"/>
            <a:chExt cx="1622250" cy="985604"/>
          </a:xfrm>
          <a:solidFill>
            <a:schemeClr val="bg2"/>
          </a:solidFill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535950CF-F8DB-687E-C59F-25C8F72BE77E}"/>
                </a:ext>
              </a:extLst>
            </p:cNvPr>
            <p:cNvSpPr/>
            <p:nvPr/>
          </p:nvSpPr>
          <p:spPr>
            <a:xfrm>
              <a:off x="0" y="0"/>
              <a:ext cx="1622250" cy="985604"/>
            </a:xfrm>
            <a:custGeom>
              <a:avLst/>
              <a:gdLst/>
              <a:ahLst/>
              <a:cxnLst/>
              <a:rect l="l" t="t" r="r" b="b"/>
              <a:pathLst>
                <a:path w="1622250" h="985604">
                  <a:moveTo>
                    <a:pt x="33965" y="0"/>
                  </a:moveTo>
                  <a:lnTo>
                    <a:pt x="1588284" y="0"/>
                  </a:lnTo>
                  <a:cubicBezTo>
                    <a:pt x="1607043" y="0"/>
                    <a:pt x="1622250" y="15207"/>
                    <a:pt x="1622250" y="33965"/>
                  </a:cubicBezTo>
                  <a:lnTo>
                    <a:pt x="1622250" y="951639"/>
                  </a:lnTo>
                  <a:cubicBezTo>
                    <a:pt x="1622250" y="970397"/>
                    <a:pt x="1607043" y="985604"/>
                    <a:pt x="1588284" y="985604"/>
                  </a:cubicBezTo>
                  <a:lnTo>
                    <a:pt x="33965" y="985604"/>
                  </a:lnTo>
                  <a:cubicBezTo>
                    <a:pt x="15207" y="985604"/>
                    <a:pt x="0" y="970397"/>
                    <a:pt x="0" y="951639"/>
                  </a:cubicBezTo>
                  <a:lnTo>
                    <a:pt x="0" y="33965"/>
                  </a:lnTo>
                  <a:cubicBezTo>
                    <a:pt x="0" y="15207"/>
                    <a:pt x="15207" y="0"/>
                    <a:pt x="3396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4474C38E-8477-47CF-C789-BFAC63A84012}"/>
                </a:ext>
              </a:extLst>
            </p:cNvPr>
            <p:cNvSpPr txBox="1"/>
            <p:nvPr/>
          </p:nvSpPr>
          <p:spPr>
            <a:xfrm>
              <a:off x="0" y="-38100"/>
              <a:ext cx="1622250" cy="102370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988469" y="1933383"/>
            <a:ext cx="1487729" cy="1487729"/>
          </a:xfrm>
          <a:custGeom>
            <a:avLst/>
            <a:gdLst/>
            <a:ahLst/>
            <a:cxnLst/>
            <a:rect l="l" t="t" r="r" b="b"/>
            <a:pathLst>
              <a:path w="2231594" h="2231594">
                <a:moveTo>
                  <a:pt x="0" y="0"/>
                </a:moveTo>
                <a:lnTo>
                  <a:pt x="2231595" y="0"/>
                </a:lnTo>
                <a:lnTo>
                  <a:pt x="2231595" y="2231594"/>
                </a:lnTo>
                <a:lnTo>
                  <a:pt x="0" y="223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s-ES" sz="1200"/>
          </a:p>
        </p:txBody>
      </p:sp>
      <p:sp>
        <p:nvSpPr>
          <p:cNvPr id="13" name="Freeform 13"/>
          <p:cNvSpPr/>
          <p:nvPr/>
        </p:nvSpPr>
        <p:spPr>
          <a:xfrm>
            <a:off x="4291615" y="2241101"/>
            <a:ext cx="684913" cy="741448"/>
          </a:xfrm>
          <a:custGeom>
            <a:avLst/>
            <a:gdLst/>
            <a:ahLst/>
            <a:cxnLst/>
            <a:rect l="l" t="t" r="r" b="b"/>
            <a:pathLst>
              <a:path w="1027369" h="1112172">
                <a:moveTo>
                  <a:pt x="0" y="0"/>
                </a:moveTo>
                <a:lnTo>
                  <a:pt x="1027368" y="0"/>
                </a:lnTo>
                <a:lnTo>
                  <a:pt x="1027368" y="1112172"/>
                </a:lnTo>
                <a:lnTo>
                  <a:pt x="0" y="1112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sz="1200"/>
          </a:p>
        </p:txBody>
      </p:sp>
      <p:sp>
        <p:nvSpPr>
          <p:cNvPr id="18" name="Freeform 18"/>
          <p:cNvSpPr/>
          <p:nvPr/>
        </p:nvSpPr>
        <p:spPr>
          <a:xfrm>
            <a:off x="6876533" y="1870465"/>
            <a:ext cx="1487729" cy="1487729"/>
          </a:xfrm>
          <a:custGeom>
            <a:avLst/>
            <a:gdLst/>
            <a:ahLst/>
            <a:cxnLst/>
            <a:rect l="l" t="t" r="r" b="b"/>
            <a:pathLst>
              <a:path w="2231594" h="2231594">
                <a:moveTo>
                  <a:pt x="0" y="0"/>
                </a:moveTo>
                <a:lnTo>
                  <a:pt x="2231595" y="0"/>
                </a:lnTo>
                <a:lnTo>
                  <a:pt x="2231595" y="2231594"/>
                </a:lnTo>
                <a:lnTo>
                  <a:pt x="0" y="223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s-ES" sz="1200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412C05D0-935B-D605-2270-1DADA9FCC325}"/>
              </a:ext>
            </a:extLst>
          </p:cNvPr>
          <p:cNvSpPr/>
          <p:nvPr/>
        </p:nvSpPr>
        <p:spPr>
          <a:xfrm>
            <a:off x="9764291" y="1912464"/>
            <a:ext cx="1487729" cy="1487729"/>
          </a:xfrm>
          <a:custGeom>
            <a:avLst/>
            <a:gdLst/>
            <a:ahLst/>
            <a:cxnLst/>
            <a:rect l="l" t="t" r="r" b="b"/>
            <a:pathLst>
              <a:path w="2231594" h="2231594">
                <a:moveTo>
                  <a:pt x="0" y="0"/>
                </a:moveTo>
                <a:lnTo>
                  <a:pt x="2231595" y="0"/>
                </a:lnTo>
                <a:lnTo>
                  <a:pt x="2231595" y="2231594"/>
                </a:lnTo>
                <a:lnTo>
                  <a:pt x="0" y="223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s-ES" sz="1200" dirty="0"/>
          </a:p>
        </p:txBody>
      </p:sp>
      <p:pic>
        <p:nvPicPr>
          <p:cNvPr id="41" name="Gráfico 40" descr="Apretón de manos con relleno sólido">
            <a:extLst>
              <a:ext uri="{FF2B5EF4-FFF2-40B4-BE49-F238E27FC236}">
                <a16:creationId xmlns:a16="http://schemas.microsoft.com/office/drawing/2014/main" id="{9285CC77-B985-1C58-B56B-8A7A0F4B3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02946" y="2154625"/>
            <a:ext cx="914400" cy="914400"/>
          </a:xfrm>
          <a:prstGeom prst="rect">
            <a:avLst/>
          </a:prstGeom>
        </p:spPr>
      </p:pic>
      <p:pic>
        <p:nvPicPr>
          <p:cNvPr id="43" name="Gráfico 42" descr="Europa con relleno sólido">
            <a:extLst>
              <a:ext uri="{FF2B5EF4-FFF2-40B4-BE49-F238E27FC236}">
                <a16:creationId xmlns:a16="http://schemas.microsoft.com/office/drawing/2014/main" id="{73765D92-5004-8F2D-6467-58779C439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4884" y="2100562"/>
            <a:ext cx="914400" cy="914400"/>
          </a:xfrm>
          <a:prstGeom prst="rect">
            <a:avLst/>
          </a:prstGeom>
        </p:spPr>
      </p:pic>
      <p:sp>
        <p:nvSpPr>
          <p:cNvPr id="45" name="TextBox 36">
            <a:extLst>
              <a:ext uri="{FF2B5EF4-FFF2-40B4-BE49-F238E27FC236}">
                <a16:creationId xmlns:a16="http://schemas.microsoft.com/office/drawing/2014/main" id="{6CFE9DE6-576C-3154-ADB5-8FDA50227FE4}"/>
              </a:ext>
            </a:extLst>
          </p:cNvPr>
          <p:cNvSpPr txBox="1"/>
          <p:nvPr/>
        </p:nvSpPr>
        <p:spPr>
          <a:xfrm>
            <a:off x="3460304" y="3429000"/>
            <a:ext cx="232288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dirty="0">
                <a:latin typeface="Helvetica Neue" panose="02000503000000020004"/>
                <a:cs typeface="Helvetica"/>
              </a:rPr>
              <a:t>Tener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  <a:r>
              <a:rPr lang="es-ES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actividad internacional </a:t>
            </a:r>
          </a:p>
          <a:p>
            <a:pPr algn="ctr"/>
            <a:r>
              <a:rPr lang="es-ES" dirty="0">
                <a:latin typeface="Helvetica Neue" panose="02000503000000020004"/>
                <a:cs typeface="Helvetica"/>
              </a:rPr>
              <a:t>o </a:t>
            </a:r>
          </a:p>
          <a:p>
            <a:pPr algn="ctr"/>
            <a:r>
              <a:rPr lang="es-ES" dirty="0">
                <a:latin typeface="Helvetica Neue" panose="02000503000000020004"/>
                <a:cs typeface="Helvetica"/>
              </a:rPr>
              <a:t>un plan de internacionalización.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9CEECEF5-BEB6-D95D-4C80-88968E9025A0}"/>
              </a:ext>
            </a:extLst>
          </p:cNvPr>
          <p:cNvSpPr txBox="1"/>
          <p:nvPr/>
        </p:nvSpPr>
        <p:spPr>
          <a:xfrm>
            <a:off x="6412653" y="3462365"/>
            <a:ext cx="232288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800" dirty="0">
                <a:latin typeface="Helvetica Neue" panose="02000503000000020004"/>
                <a:cs typeface="Helvetica"/>
              </a:rPr>
              <a:t>Contar con un </a:t>
            </a:r>
            <a:r>
              <a:rPr lang="es-ES" sz="1800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plan de formación </a:t>
            </a:r>
          </a:p>
          <a:p>
            <a:pPr algn="ctr"/>
            <a:r>
              <a:rPr lang="es-ES" sz="1800" dirty="0">
                <a:latin typeface="Helvetica Neue" panose="02000503000000020004"/>
                <a:cs typeface="Helvetica"/>
              </a:rPr>
              <a:t>y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</a:p>
          <a:p>
            <a:pPr algn="ctr"/>
            <a:r>
              <a:rPr lang="es-ES" sz="1800" dirty="0">
                <a:latin typeface="Helvetica Neue" panose="02000503000000020004"/>
                <a:cs typeface="Helvetica"/>
              </a:rPr>
              <a:t>un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  <a:r>
              <a:rPr lang="es-ES" sz="1800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tutor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  <a:r>
              <a:rPr lang="es-ES" sz="1800" dirty="0">
                <a:latin typeface="Helvetica Neue" panose="02000503000000020004"/>
                <a:cs typeface="Helvetica"/>
              </a:rPr>
              <a:t>para la persona becada.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3AA2559A-D7B4-7C45-F41E-6568E269767F}"/>
              </a:ext>
            </a:extLst>
          </p:cNvPr>
          <p:cNvSpPr txBox="1"/>
          <p:nvPr/>
        </p:nvSpPr>
        <p:spPr>
          <a:xfrm>
            <a:off x="9463967" y="3328769"/>
            <a:ext cx="19609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800" dirty="0">
                <a:latin typeface="Helvetica Neue" panose="02000503000000020004"/>
                <a:cs typeface="Helvetica"/>
              </a:rPr>
              <a:t>Si la empresa ya está implantada en el exterior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, </a:t>
            </a:r>
            <a:r>
              <a:rPr lang="es-ES" sz="1800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la formación </a:t>
            </a:r>
            <a:r>
              <a:rPr lang="es-ES" sz="1800" dirty="0">
                <a:latin typeface="Helvetica Neue" panose="02000503000000020004"/>
                <a:cs typeface="Helvetica"/>
              </a:rPr>
              <a:t>podrá realizarse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</a:t>
            </a:r>
            <a:r>
              <a:rPr lang="es-ES" sz="1800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en el extranjero</a:t>
            </a:r>
            <a:r>
              <a:rPr lang="es-ES" sz="1800" dirty="0">
                <a:solidFill>
                  <a:srgbClr val="FF0000"/>
                </a:solidFill>
                <a:latin typeface="Helvetica Neue" panose="02000503000000020004"/>
                <a:cs typeface="Helvetica"/>
              </a:rPr>
              <a:t>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F8233A2-AA3E-E5F4-FD64-6143E0EE6143}"/>
              </a:ext>
            </a:extLst>
          </p:cNvPr>
          <p:cNvSpPr txBox="1"/>
          <p:nvPr/>
        </p:nvSpPr>
        <p:spPr>
          <a:xfrm>
            <a:off x="1753641" y="5753516"/>
            <a:ext cx="10698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Y… ¡ganas de crecer internacionalmente con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talento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especializado!</a:t>
            </a:r>
            <a:endParaRPr lang="es-ES" sz="2000" b="1" dirty="0"/>
          </a:p>
        </p:txBody>
      </p:sp>
      <p:pic>
        <p:nvPicPr>
          <p:cNvPr id="8" name="Gráfico 7" descr="Avión con relleno sólido">
            <a:extLst>
              <a:ext uri="{FF2B5EF4-FFF2-40B4-BE49-F238E27FC236}">
                <a16:creationId xmlns:a16="http://schemas.microsoft.com/office/drawing/2014/main" id="{C93086FB-7CA9-23B6-6221-0CA09486F7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680214">
            <a:off x="10053396" y="2201240"/>
            <a:ext cx="703277" cy="70327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9BB020F-9A88-42F5-89A5-2847887AF1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654" y="213465"/>
            <a:ext cx="736712" cy="607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3F5655-84E8-96F9-5801-359C5D776E49}"/>
              </a:ext>
            </a:extLst>
          </p:cNvPr>
          <p:cNvSpPr/>
          <p:nvPr/>
        </p:nvSpPr>
        <p:spPr>
          <a:xfrm>
            <a:off x="943081" y="1173362"/>
            <a:ext cx="10074985" cy="16870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52B1E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F0A394-C916-2B0D-5F64-32155B5CE3ED}"/>
              </a:ext>
            </a:extLst>
          </p:cNvPr>
          <p:cNvSpPr/>
          <p:nvPr/>
        </p:nvSpPr>
        <p:spPr>
          <a:xfrm>
            <a:off x="943081" y="3580932"/>
            <a:ext cx="10074985" cy="21359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52B1E"/>
              </a:solidFill>
            </a:endParaRPr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4717F040-1F00-41AE-BBDF-018E0E2875F9}"/>
              </a:ext>
            </a:extLst>
          </p:cNvPr>
          <p:cNvSpPr txBox="1">
            <a:spLocks/>
          </p:cNvSpPr>
          <p:nvPr/>
        </p:nvSpPr>
        <p:spPr>
          <a:xfrm>
            <a:off x="955927" y="1170079"/>
            <a:ext cx="9399260" cy="17025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0" lvl="1" indent="-193675">
              <a:buFont typeface="Arial"/>
              <a:buChar char="•"/>
            </a:pP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Cofinanciación 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máxima</a:t>
            </a: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por parte de ICEX de la dotación bruta anual: </a:t>
            </a:r>
          </a:p>
          <a:p>
            <a:pPr marL="835025" lvl="2" indent="-193675">
              <a:buFont typeface="Arial"/>
              <a:buChar char="•"/>
            </a:pPr>
            <a:r>
              <a:rPr lang="es-ES" sz="18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60% </a:t>
            </a: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a PYMES con prácticas en el exterior, </a:t>
            </a:r>
          </a:p>
          <a:p>
            <a:pPr marL="835025" lvl="2" indent="-193675">
              <a:buFont typeface="Arial"/>
              <a:buChar char="•"/>
            </a:pPr>
            <a:r>
              <a:rPr lang="es-ES" sz="18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50% </a:t>
            </a: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a PYMES con prácticas en España </a:t>
            </a:r>
          </a:p>
          <a:p>
            <a:pPr marL="835025" lvl="2" indent="-193675">
              <a:buFont typeface="Arial"/>
              <a:buChar char="•"/>
            </a:pPr>
            <a:r>
              <a:rPr lang="es-ES" sz="18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10% 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a grandes empresas.</a:t>
            </a:r>
          </a:p>
          <a:p>
            <a:pPr marL="387350" lvl="1" indent="-193675">
              <a:buFont typeface="Arial"/>
              <a:buChar char="•"/>
            </a:pP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Seguro de asistencia en viajes y accidentes durante los 12 meses de las prácticas. </a:t>
            </a:r>
          </a:p>
          <a:p>
            <a:pPr marL="193675" lvl="1" indent="0">
              <a:buNone/>
            </a:pPr>
            <a:endParaRPr lang="es-ES" sz="1800" b="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  <a:p>
            <a:pPr marL="387350" lvl="1" indent="-193675">
              <a:buFont typeface="Arial"/>
              <a:buChar char="•"/>
            </a:pPr>
            <a:endParaRPr lang="es-ES" sz="1800" b="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2CD86-BD73-4037-B2C0-549CA6A1481C}"/>
              </a:ext>
            </a:extLst>
          </p:cNvPr>
          <p:cNvSpPr txBox="1"/>
          <p:nvPr/>
        </p:nvSpPr>
        <p:spPr>
          <a:xfrm>
            <a:off x="1527335" y="6581002"/>
            <a:ext cx="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prstClr val="white"/>
                </a:solidFill>
                <a:latin typeface="HelveticaNeueLT Pro 45 Lt" panose="020B0403020202020204" pitchFamily="34" charset="0"/>
              </a:rPr>
              <a:t>11</a:t>
            </a: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80CC0883-AC1D-4F9C-94A4-1B4A195E2EFB}"/>
              </a:ext>
            </a:extLst>
          </p:cNvPr>
          <p:cNvSpPr txBox="1">
            <a:spLocks/>
          </p:cNvSpPr>
          <p:nvPr/>
        </p:nvSpPr>
        <p:spPr>
          <a:xfrm>
            <a:off x="943083" y="587610"/>
            <a:ext cx="10182118" cy="4747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dirty="0">
                <a:solidFill>
                  <a:schemeClr val="tx2"/>
                </a:solidFill>
                <a:latin typeface="Helvetica Neue" panose="02000503000000020004"/>
              </a:rPr>
              <a:t>¿Qué costes va a cubrir </a:t>
            </a:r>
            <a:r>
              <a:rPr lang="es-ES" sz="2800" u="sng" dirty="0">
                <a:solidFill>
                  <a:srgbClr val="DA291C"/>
                </a:solidFill>
                <a:latin typeface="Helvetica Neue" panose="02000503000000020004"/>
              </a:rPr>
              <a:t>ICEX</a:t>
            </a:r>
            <a:r>
              <a:rPr lang="es-ES" sz="2800" dirty="0">
                <a:solidFill>
                  <a:srgbClr val="DA291C"/>
                </a:solidFill>
                <a:latin typeface="Helvetica Neue" panose="02000503000000020004"/>
              </a:rPr>
              <a:t> durante la Fase II en empresas?</a:t>
            </a:r>
          </a:p>
          <a:p>
            <a:endParaRPr lang="es-ES" sz="2800" dirty="0">
              <a:solidFill>
                <a:srgbClr val="DA291C"/>
              </a:solidFill>
              <a:latin typeface="Helvetica Neue" panose="02000503000000020004"/>
            </a:endParaRPr>
          </a:p>
          <a:p>
            <a:r>
              <a:rPr lang="es-ES" sz="2700" dirty="0">
                <a:solidFill>
                  <a:srgbClr val="DA291C"/>
                </a:solidFill>
                <a:latin typeface="Helvetica Neue" panose="02000503000000020004"/>
              </a:rPr>
              <a:t> </a:t>
            </a:r>
          </a:p>
        </p:txBody>
      </p:sp>
      <p:sp>
        <p:nvSpPr>
          <p:cNvPr id="20" name="Marcador de número de diapositiva 1">
            <a:extLst>
              <a:ext uri="{FF2B5EF4-FFF2-40B4-BE49-F238E27FC236}">
                <a16:creationId xmlns:a16="http://schemas.microsoft.com/office/drawing/2014/main" id="{0496E330-841B-0891-D736-F39FA5AF1C6C}"/>
              </a:ext>
            </a:extLst>
          </p:cNvPr>
          <p:cNvSpPr txBox="1">
            <a:spLocks/>
          </p:cNvSpPr>
          <p:nvPr/>
        </p:nvSpPr>
        <p:spPr>
          <a:xfrm>
            <a:off x="-13779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DF9EC0-C22F-EE15-E647-E886BC32BDC0}"/>
              </a:ext>
            </a:extLst>
          </p:cNvPr>
          <p:cNvSpPr txBox="1"/>
          <p:nvPr/>
        </p:nvSpPr>
        <p:spPr>
          <a:xfrm>
            <a:off x="838686" y="5930604"/>
            <a:ext cx="105146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675" lvl="1"/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NOTA: Dotación bruta anual 2025 entre 22.700€ y 48.500 € según los destinos de este año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8504645-0BC0-B49F-4B48-2B4DEF95F415}"/>
              </a:ext>
            </a:extLst>
          </p:cNvPr>
          <p:cNvSpPr txBox="1">
            <a:spLocks/>
          </p:cNvSpPr>
          <p:nvPr/>
        </p:nvSpPr>
        <p:spPr>
          <a:xfrm>
            <a:off x="703385" y="2999323"/>
            <a:ext cx="11488615" cy="4747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sz="2800" dirty="0">
                <a:solidFill>
                  <a:schemeClr val="tx2"/>
                </a:solidFill>
                <a:latin typeface="Helvetica Neue" panose="02000503000000020004"/>
              </a:rPr>
              <a:t>¿Qué costes cubrirán </a:t>
            </a:r>
            <a:r>
              <a:rPr lang="es-ES" sz="2800" u="sng" dirty="0">
                <a:solidFill>
                  <a:srgbClr val="DA291C"/>
                </a:solidFill>
                <a:latin typeface="Helvetica Neue" panose="02000503000000020004"/>
              </a:rPr>
              <a:t>las empresas</a:t>
            </a:r>
            <a:r>
              <a:rPr lang="es-ES" sz="2800" dirty="0">
                <a:solidFill>
                  <a:srgbClr val="DA291C"/>
                </a:solidFill>
                <a:latin typeface="Helvetica Neue" panose="02000503000000020004"/>
              </a:rPr>
              <a:t> durante la Fase II de la Beca?</a:t>
            </a:r>
          </a:p>
          <a:p>
            <a:endParaRPr lang="es-ES" sz="2800" dirty="0">
              <a:solidFill>
                <a:srgbClr val="DA291C"/>
              </a:solidFill>
              <a:latin typeface="Helvetica Neue" panose="02000503000000020004"/>
            </a:endParaRPr>
          </a:p>
          <a:p>
            <a:r>
              <a:rPr lang="es-ES" sz="2700" dirty="0">
                <a:solidFill>
                  <a:srgbClr val="DA291C"/>
                </a:solidFill>
                <a:latin typeface="Helvetica Neue" panose="02000503000000020004"/>
              </a:rPr>
              <a:t> 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CF17A195-2600-12AA-3BE0-3E21BC17071A}"/>
              </a:ext>
            </a:extLst>
          </p:cNvPr>
          <p:cNvSpPr txBox="1">
            <a:spLocks/>
          </p:cNvSpPr>
          <p:nvPr/>
        </p:nvSpPr>
        <p:spPr>
          <a:xfrm>
            <a:off x="943081" y="3593072"/>
            <a:ext cx="9424953" cy="2135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0" lvl="1" indent="-193675">
              <a:buFont typeface="Arial"/>
              <a:buChar char="•"/>
            </a:pP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Cofinanciación 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mínima</a:t>
            </a: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 por parte de la empresa de la dotación bruta anual: </a:t>
            </a:r>
          </a:p>
          <a:p>
            <a:pPr marL="835025" lvl="2" indent="-193675">
              <a:buFont typeface="Arial"/>
              <a:buChar char="•"/>
            </a:pPr>
            <a:r>
              <a:rPr lang="es-ES" sz="18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40% </a:t>
            </a: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las PYMES con prácticas en el exterior, </a:t>
            </a:r>
          </a:p>
          <a:p>
            <a:pPr marL="835025" lvl="2" indent="-193675">
              <a:buFont typeface="Arial"/>
              <a:buChar char="•"/>
            </a:pPr>
            <a:r>
              <a:rPr lang="es-ES" sz="18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50% </a:t>
            </a: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las PYMES con prácticas en España </a:t>
            </a:r>
          </a:p>
          <a:p>
            <a:pPr marL="835025" lvl="2" indent="-193675">
              <a:buFont typeface="Arial"/>
              <a:buChar char="•"/>
            </a:pPr>
            <a:r>
              <a:rPr lang="es-ES" sz="18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90%</a:t>
            </a:r>
            <a:r>
              <a:rPr lang="es-ES" sz="1800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 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las grandes empresas.</a:t>
            </a:r>
          </a:p>
          <a:p>
            <a:pPr marL="387350" lvl="1" indent="-193675">
              <a:buFont typeface="Arial"/>
              <a:buChar char="•"/>
            </a:pP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Los costes de desplazamiento (i/v) a destino </a:t>
            </a:r>
          </a:p>
          <a:p>
            <a:pPr marL="387350" lvl="1" indent="-193675">
              <a:buFont typeface="Arial"/>
              <a:buChar char="•"/>
            </a:pPr>
            <a:r>
              <a:rPr lang="es-E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cs typeface="Helvetica"/>
              </a:rPr>
              <a:t>En caso de prácticas fuera de la UE, la gestión y los costes de obtención del visado.</a:t>
            </a:r>
          </a:p>
          <a:p>
            <a:pPr marL="387350" lvl="1" indent="-193675">
              <a:buFont typeface="Arial"/>
              <a:buChar char="•"/>
            </a:pPr>
            <a:endParaRPr lang="es-ES" sz="1800" b="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cs typeface="Helvetic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11B2950-B40E-4308-9493-8C5F68B5F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90" y="183788"/>
            <a:ext cx="717392" cy="5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FC73325-A4F8-222D-719F-2E9FD28393F8}"/>
              </a:ext>
            </a:extLst>
          </p:cNvPr>
          <p:cNvSpPr/>
          <p:nvPr/>
        </p:nvSpPr>
        <p:spPr>
          <a:xfrm>
            <a:off x="-14068" y="1263352"/>
            <a:ext cx="12192000" cy="53099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52B1E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2E8A0E-ECAA-E86B-A1B6-8DF57699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2205" y="6531056"/>
            <a:ext cx="542925" cy="319089"/>
          </a:xfrm>
        </p:spPr>
        <p:txBody>
          <a:bodyPr/>
          <a:lstStyle/>
          <a:p>
            <a:pPr algn="ctr"/>
            <a:r>
              <a:rPr lang="es-ES" sz="1800" dirty="0"/>
              <a:t>8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A5FB1594-1A86-76F3-E67D-149231518E70}"/>
              </a:ext>
            </a:extLst>
          </p:cNvPr>
          <p:cNvSpPr txBox="1">
            <a:spLocks/>
          </p:cNvSpPr>
          <p:nvPr/>
        </p:nvSpPr>
        <p:spPr>
          <a:xfrm>
            <a:off x="766606" y="133299"/>
            <a:ext cx="8985144" cy="113455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ts val="7521"/>
              </a:lnSpc>
            </a:pP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TENER EN CUENTA EN EL PROGRAMA DE 2025:</a:t>
            </a:r>
          </a:p>
          <a:p>
            <a:pPr>
              <a:lnSpc>
                <a:spcPts val="7521"/>
              </a:lnSpc>
            </a:pP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D3E95B-AC4B-9FBD-A0C5-65A408E97AF2}"/>
              </a:ext>
            </a:extLst>
          </p:cNvPr>
          <p:cNvSpPr txBox="1"/>
          <p:nvPr/>
        </p:nvSpPr>
        <p:spPr>
          <a:xfrm>
            <a:off x="766606" y="1732740"/>
            <a:ext cx="10767115" cy="474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El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seguro de asistencia en viaje </a:t>
            </a:r>
            <a:r>
              <a:rPr lang="es-ES" sz="2000" u="sng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lo paga ICEX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durante los 12 meses de la práctica.</a:t>
            </a:r>
          </a:p>
          <a:p>
            <a:pPr algn="just">
              <a:lnSpc>
                <a:spcPct val="150000"/>
              </a:lnSpc>
            </a:pPr>
            <a:endParaRPr lang="es-ES" sz="2000" dirty="0">
              <a:solidFill>
                <a:schemeClr val="tx2"/>
              </a:solidFill>
              <a:latin typeface="Helvetica Neue" panose="02000503000000020004"/>
              <a:cs typeface="Helvetic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La dotación bruta anual en esta Fase II </a:t>
            </a:r>
            <a:r>
              <a:rPr lang="es-ES" sz="2000" b="1" u="sng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viene fijada por ICEX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,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no siendo un concepto negociable por parte de la empresa, entidad u organismo adherido con la persona becada. </a:t>
            </a:r>
          </a:p>
          <a:p>
            <a:pPr algn="just">
              <a:lnSpc>
                <a:spcPct val="150000"/>
              </a:lnSpc>
            </a:pPr>
            <a:endParaRPr lang="es-ES" sz="2000" dirty="0">
              <a:solidFill>
                <a:srgbClr val="C00000"/>
              </a:solidFill>
              <a:latin typeface="Helvetica Neue" panose="02000503000000020004"/>
              <a:cs typeface="Helvetic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Durante los meses en los que la empresa pague la dotación al becario deberá darle de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alta en la Seguridad Social</a:t>
            </a:r>
            <a:r>
              <a:rPr lang="es-ES" sz="2000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y practicar las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retenciones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 correspondientes </a:t>
            </a:r>
            <a:r>
              <a:rPr lang="es-ES" sz="2000" b="1" dirty="0">
                <a:solidFill>
                  <a:srgbClr val="C00000"/>
                </a:solidFill>
                <a:latin typeface="Helvetica Neue" panose="02000503000000020004"/>
                <a:cs typeface="Helvetica"/>
              </a:rPr>
              <a:t>de IRPF/IRNR</a:t>
            </a:r>
            <a:r>
              <a:rPr lang="es-ES" sz="20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2000" dirty="0">
              <a:solidFill>
                <a:schemeClr val="tx2"/>
              </a:solidFill>
              <a:latin typeface="Helvetica Neue" panose="02000503000000020004"/>
              <a:cs typeface="Helvetica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2"/>
                </a:solidFill>
                <a:latin typeface="Helvetica Neue" panose="02000503000000020004"/>
                <a:cs typeface="Helvetica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s-ES" sz="2000" dirty="0">
              <a:solidFill>
                <a:schemeClr val="tx2"/>
              </a:solidFill>
              <a:latin typeface="Helvetica Neue" panose="02000503000000020004"/>
              <a:cs typeface="Helvetic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566B74-5EA7-40FF-8181-A9F3A291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" y="128793"/>
            <a:ext cx="660491" cy="5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iseño personalizado">
  <a:themeElements>
    <a:clrScheme name="Personalizado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ersonalizado 1">
      <a:majorFont>
        <a:latin typeface="HelveticaNeueLT Pro 45 L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Personalizado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iseño personalizado">
  <a:themeElements>
    <a:clrScheme name="Personalizado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26D84A62EFBC48A6C7D34EB104D7FE" ma:contentTypeVersion="2" ma:contentTypeDescription="Crear nuevo documento." ma:contentTypeScope="" ma:versionID="8542749935c5ce4a97375986208ff5e5">
  <xsd:schema xmlns:xsd="http://www.w3.org/2001/XMLSchema" xmlns:xs="http://www.w3.org/2001/XMLSchema" xmlns:p="http://schemas.microsoft.com/office/2006/metadata/properties" xmlns:ns2="3b012054-fb3b-43c2-8b1c-d7290917248a" targetNamespace="http://schemas.microsoft.com/office/2006/metadata/properties" ma:root="true" ma:fieldsID="f09c11e4d002cdf6afb0864de73f2d33" ns2:_="">
    <xsd:import namespace="3b012054-fb3b-43c2-8b1c-d72909172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12054-fb3b-43c2-8b1c-d72909172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C2D94-E72E-4801-8A5C-4CA543193435}">
  <ds:schemaRefs>
    <ds:schemaRef ds:uri="3b012054-fb3b-43c2-8b1c-d729091724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9932D3-EDE6-4CF1-BA23-78B518CB8FA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b012054-fb3b-43c2-8b1c-d729091724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740A62-C4EB-4978-BD1B-7242DDB98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1156</Words>
  <Application>Microsoft Office PowerPoint</Application>
  <PresentationFormat>Panorámica</PresentationFormat>
  <Paragraphs>132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17</vt:i4>
      </vt:variant>
    </vt:vector>
  </HeadingPairs>
  <TitlesOfParts>
    <vt:vector size="38" baseType="lpstr">
      <vt:lpstr>Arial</vt:lpstr>
      <vt:lpstr>Arial Narrow</vt:lpstr>
      <vt:lpstr>Calibri</vt:lpstr>
      <vt:lpstr>Helvetica Neue</vt:lpstr>
      <vt:lpstr>HelveticaNeueLT Pro 45 Lt</vt:lpstr>
      <vt:lpstr>HelveticaNeueLT Pro 45 Lt (Títulos)</vt:lpstr>
      <vt:lpstr>HelveticaNeueLT Pro 55 Roman</vt:lpstr>
      <vt:lpstr>HelveticaNeueLT Pro 75 Bd (Títulos)</vt:lpstr>
      <vt:lpstr>Times New Roman</vt:lpstr>
      <vt:lpstr>Wingdings</vt:lpstr>
      <vt:lpstr>Diseño personalizado</vt:lpstr>
      <vt:lpstr>1_Diseño personalizado</vt:lpstr>
      <vt:lpstr>3_Diseño personalizado</vt:lpstr>
      <vt:lpstr>2_Diseño personalizado</vt:lpstr>
      <vt:lpstr>4_Diseño personalizado</vt:lpstr>
      <vt:lpstr>5_Diseño personalizado</vt:lpstr>
      <vt:lpstr>6_Diseño personalizado</vt:lpstr>
      <vt:lpstr>7_Diseño personalizado</vt:lpstr>
      <vt:lpstr>8_Diseño personalizado</vt:lpstr>
      <vt:lpstr>9_Diseño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Castillo Muñoz, Ines</dc:creator>
  <cp:lastModifiedBy>Cordón Hidalgo, Raquel</cp:lastModifiedBy>
  <cp:revision>574</cp:revision>
  <cp:lastPrinted>2023-03-21T12:45:02Z</cp:lastPrinted>
  <dcterms:created xsi:type="dcterms:W3CDTF">2020-10-29T09:02:38Z</dcterms:created>
  <dcterms:modified xsi:type="dcterms:W3CDTF">2025-06-04T12:01:41Z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0x0101009D26D84A62EFBC48A6C7D34EB104D7FE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