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96" r:id="rId4"/>
    <p:sldMasterId id="2147483684" r:id="rId5"/>
    <p:sldMasterId id="2147483708" r:id="rId6"/>
    <p:sldMasterId id="2147483720" r:id="rId7"/>
  </p:sldMasterIdLst>
  <p:notesMasterIdLst>
    <p:notesMasterId r:id="rId21"/>
  </p:notesMasterIdLst>
  <p:sldIdLst>
    <p:sldId id="256" r:id="rId8"/>
    <p:sldId id="994" r:id="rId9"/>
    <p:sldId id="985" r:id="rId10"/>
    <p:sldId id="989" r:id="rId11"/>
    <p:sldId id="987" r:id="rId12"/>
    <p:sldId id="969" r:id="rId13"/>
    <p:sldId id="978" r:id="rId14"/>
    <p:sldId id="991" r:id="rId15"/>
    <p:sldId id="990" r:id="rId16"/>
    <p:sldId id="988" r:id="rId17"/>
    <p:sldId id="981" r:id="rId18"/>
    <p:sldId id="993" r:id="rId19"/>
    <p:sldId id="99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248"/>
    <a:srgbClr val="FFD600"/>
    <a:srgbClr val="D92A1B"/>
    <a:srgbClr val="FFC000"/>
    <a:srgbClr val="DA291C"/>
    <a:srgbClr val="FFFFFF"/>
    <a:srgbClr val="E41F13"/>
    <a:srgbClr val="E31B19"/>
    <a:srgbClr val="E84C22"/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1E60D-0CFB-4D60-9B09-8D2DB97704FB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BE2F4-AAD8-4A6B-8E13-A4C89322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21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9BC9-8E3F-4E60-874E-17CBB4558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5A7C2-41D4-4B93-B2F1-DB74BFC0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6C08C-0457-4059-87FF-C199EA4A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8BE819-6427-499B-A21B-1836475CF5DE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FC57A-050C-4A8D-89B3-F5379FE3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584D5-CF06-4251-BD26-E29E1AB7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4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4FCFB-52B3-4D84-B172-BC893FE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0D8C9A-0857-4DF9-B54E-0E1684BC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7FB80-520D-48AA-BD9E-F192FF27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57A63-214A-4934-B7CD-6EC1961663DB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8EB8B-0F39-454E-B457-EEDCEC95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BC4C8-9526-4BDB-837F-7F9FF08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33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9CF2FC-4A2C-4ABD-9894-F50EC316F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803973-39E5-4CFC-8312-8F68DA3BA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50524C-DDE3-4488-B8CB-4E2F32A2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8A894-3C9A-4C99-8150-25007871EC23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C491B-CF89-4710-BEE4-34167BC1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FEC68-7ECF-41C2-ABE0-ADC28F00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0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BFF22-E48F-489D-8310-5F629C89B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7F300-CD91-4E2B-B9F7-1D83C84A4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284FD-8B31-4360-9D6E-3FAC0654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05DB61-7FDD-4AC8-823B-34467494ADFE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68916-84DD-4C4A-A97C-C75D2B70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70B18-9ABD-486B-90C4-F2F7E41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25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7A516-3232-4B6E-9453-77AE01E3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3B632-D794-43CD-BA2B-C6B8AA47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C4688-B883-4505-BDCB-C20BE070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1C24C7-3C79-4D45-8371-850177A0F960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8938A-FADD-44F7-9AF3-264B0DDD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569D8-9373-4B04-ABC3-CE8740C9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1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482D3-C6F0-43C6-AD76-F67A6422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53F9CA-0CD2-46C3-B40D-269CE82A4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51EEF-EA0F-4FB1-B3AF-6CE6EDBB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9AFD-B2BD-4BC5-98B4-3360D40B606F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F1BDB-8778-4BFA-BF1C-32C8DD32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F1B2A-1378-43F2-8162-C6D7C608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9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21FE-0A95-4109-9B8D-DC7148C0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D0510-314D-4CAB-8C1F-C5B99E13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6EE20-0B0B-46A1-9896-861BB3B7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CD667D-B703-4D8C-B61C-413B2903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2A7633-D33B-4EFB-A227-4E84D9A01014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96393F-DE29-4A4E-B101-22D6C5CC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D11436-F540-4671-885A-3B676780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31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F2122-8174-4FE5-BD95-246CC00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D8FEFB-572C-4F98-8916-2F7997DF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C57346-7531-42B7-8509-ED6FA54F3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F21FE4-4888-4FD2-9AC2-B1D635D9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C26966-551E-4EF5-8844-05B0133FC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AFEB88-4BB6-4CA5-BCDE-A89D5B01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58A16-A997-4178-AB70-E4E3C0A31253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6D5041-BAD3-45C1-95F2-89845A13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24E028-8FD1-4541-9A6B-06319AE5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9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3D5F6-50DE-49B9-89A5-510042E4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C7D1CE-3B42-4BC6-823E-C4A5142B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F055D-A74D-4CAD-88DD-3F669494EBED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61487A-CDB2-4971-AEB1-0ED0E37F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09554-F10C-48E8-8E10-B325C46C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54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BE2EC2-C140-427C-BB9A-FC12627F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1F8EC-ECD7-4951-A7F3-A601C88C4301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8B62EA-CD11-411C-8E01-CD71F3C2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370572-F4E6-45A5-AC76-0C08740B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15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F7AD-5A16-49DB-ACBE-9C03C1EA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C023C-B8FC-409C-8D8E-F8A6D6EA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07D8C2-8575-4E3C-AEA9-32D78885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A823E-FAD3-496C-9944-C78DE698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765FC-E679-4DA6-9984-2BD7A8F04472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D2C5F1-7482-4D67-B042-ECEB59DC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C51B5-BDAE-48B5-93EA-7F60C9ED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B300B-8D28-42CE-9511-45D24147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7ABF1-CB70-4ED4-AB60-DA6D0BDB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E4A6FE-CE85-4640-8726-6889BC6F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841941-0E6E-4D12-81D1-4A25026C2283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D9E25-E593-48A7-B5F2-6FC887A7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27BD-B94C-42ED-AFC2-BE4635F2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91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29332-12DB-4D5B-9F65-F920272B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5699ED-64F8-4FAB-A1C9-D90512465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9B43E3-B64E-429F-9491-149558572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8A301E-1F17-4625-A7AB-1D97F2BD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EBD57-073A-426E-A7FB-651BAFEE790C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266D36-0B89-4245-A539-55E159A0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14041D-992F-4F27-901C-6324631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13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B4F45-1FB1-436A-9F23-E62C93C7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A1C98A-3E92-448C-8164-AF749547C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CE016-E4F9-46BF-AEE9-7EB06234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21EC9-470A-4206-9971-9239A41EF608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C53EF-03D7-4FE4-A31C-368173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C5316-B64B-4139-A845-91825FB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1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A9434-8BF9-4121-89CE-56C4185AC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3B885E-3A6B-400A-BBC3-0B2B378C2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09847-A0DA-44BA-B48E-90AB8163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78BD-6719-4CCD-B545-85AEEB157B48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5AA48-70F6-46FD-9991-FEB7C217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674F-DD18-4446-9896-3CF0BDB6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EE4B-713B-4173-944D-87D88640D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0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8F91-32CE-444C-B858-5A178E243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1EEE9-3F4B-4556-AFFF-693A77A5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CACC4-F1C0-455C-9B4E-78BC9E0B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BE0B6-446E-41E2-B6E3-7D3AED4BB609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8822-AFD0-49EC-8984-DB2B8EE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9CA34-729B-4FF6-946F-A2B7DA5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44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62970-064C-4C3A-A84E-06948BAD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A93AA2-2DDE-4648-AF05-95B37B3A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DADEF-316B-465B-8E01-EDE27EA6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D74CBE-E2E3-49B7-A80E-6F85B12AF3F9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35FDE-0471-43DD-927B-E981A861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93947-0C9B-451B-92F1-814CC42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96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7457C-A81C-46F1-823B-87DEC2F0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07DD6-DA04-4A01-A13F-43B8586F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D9F4E-E067-4329-8840-6CD591AD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920043-E115-4EEE-ACDC-7A74E080722E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F8876-3A7D-42AF-9563-5F4A252A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556F1-EE76-4330-8155-3EA31196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273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5D79-D090-4876-B766-2A504257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C29D1-5C8A-4EC0-B0DC-C2AF32B61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DC379F-F6ED-4141-BF8A-2474BA19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26F15-F6F4-48A1-BC98-B454277A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3CBA73-B7B7-46E0-9039-C16A4A10EA04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1CBFE-E589-47D7-8152-DD296DC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B9960E-2B78-4D35-A3C9-9CD93745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397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1525-67B0-42D1-A9C0-A038FFCB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E4C58-B579-4166-8482-3F8E0A5B8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E4B162-FF7F-4180-97C0-8DA44106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16CC4A-817A-4EC3-9342-4F43139D1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6B3451-7D88-401C-B576-A8734F7C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E5B393-2CCE-45B1-A91C-0CF8D4B0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E02B0-B022-40B4-880E-93F9E2553F58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0A401E-CF61-4CD3-B6C5-14489F5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2FBB61-33A1-41D3-A0C7-BEDA7097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633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D775-5E58-4D03-B23E-49115B8A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FF5D55-0DB5-4217-9391-D8F322C1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67C286-3076-48C9-B786-8BF5424DB866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177A4D-D0E2-4C6D-88C1-C69DB3A2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07060A-9416-4184-B8AC-10D8276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741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768922-7B6A-45ED-81F0-B2595DAB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3A8B5-7A2C-4415-BE99-C1A714C3B467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46F652-CEEB-462E-BD54-588CEDD6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FD50F1-FA9F-4967-9D3A-A888D9D9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06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CEC19-D05F-413F-B265-F85CD1C3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480C8-A132-40CB-BD0C-EC5F768E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AE8B-8E4E-4D87-A448-42319D23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25BF08-FBC9-4239-A17E-3A6321792FAE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963AC-271D-4EC7-AA43-D7F5F209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112AC-26E0-4232-8C0B-BE8084A3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627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C5AD0-806B-426D-AC9E-161A430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C6905-BFF6-4749-A014-A148D371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DB3E1E-CE1D-43FA-82A3-57D9B79B4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21B1A-D687-4FF6-BEF8-AE38702D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CBEA-79A2-409C-A98D-87BA77BD3EFD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EAE3B-0898-4A2D-85FC-FF9C33E0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9145BF-1170-4BE0-B421-6401E4FA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24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89357-2179-448A-A93E-781659D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13FF0D-04AD-44E0-848A-7F603A2C9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FE259A-C2C1-447D-A952-762D5F3B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854E1-0C8B-4602-902E-FB66163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CC80F-23F4-4D31-A8C9-D28EC4F02F42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6B339-4AB5-4D87-9180-CBC6A58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B9F37-47E5-405D-B315-BDF4E9B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2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E7FC-928E-4461-AC00-A29151ED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AB17E0-92C8-4E4E-A236-861151345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9B28A-2B50-4365-A52B-0B619D4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E4291-BDFF-455A-9A82-AEB859F82B29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1CDDC-3A6F-4EF4-8C43-F0B16611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796E4-3BEB-4584-9867-486D7E52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463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57E5F9-FD77-43CA-B516-F5ED649D6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B0D9D-C85C-4C01-911D-9CB835873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F2E6D-18AE-431D-98C4-13C666DF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B8DDD0-AC9D-4DFB-B5CF-C35C5EE66094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062BB-0563-4DDC-8FB1-11CA6106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2F94B-F3F1-48E2-9511-AF325A0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B6F6B-B3F6-424E-9B87-9ECBAC6FC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15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34D81-7328-4CB6-949E-E6271664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DA1AC-D4DC-4A84-8FAF-69AE894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11894-25D8-4912-A66F-0CD27B60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DD1F7-B8BA-4A9C-ADCC-5757290E73B8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7E0CE-C423-4E90-A04F-2BCF533D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0D5C8-B825-44E4-9564-B5BC176E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27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D0123-3A58-46BA-8DA0-CC8A2513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004A7-AFC8-4DD9-BCC6-01BA75B7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DACD8-6823-4233-B004-FC0C71BC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28863-D59D-4E96-AE45-1C6E318D3A78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206C5-D1EA-408C-AA6F-54C024EC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8F18B-A0A0-409B-AB78-A44BF6B5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95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448A-7847-41B9-B784-E0371DAF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87906-1668-4017-B014-08275DAF3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046F7-A957-4535-A139-B93B438B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DFEB8-DF34-43C9-8F8A-0A8331E0D973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782E1-509A-42DA-B89A-668E4A08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8658A-55AF-41D9-B0A3-57AF7221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758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3231A-2F5B-400D-97C2-61E75002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0327B-C489-470F-B69B-E7DED1901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D53FC-B190-4479-B40A-0F8DF97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350E42-A59B-4B60-8D23-30CC5A03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A5FE64-8F84-46E7-8003-3E99B7FF58F6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36F96B-EA51-4A83-BB3C-EC4BE3DB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48556-1883-41C0-B4B2-FA0908B7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17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3EE5E-FAE7-43B6-92EA-D9108BE5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6B54D-08F4-4485-AB4C-B22D93C29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23795-5323-4899-8C52-2E7D7924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23CA9-2743-418A-8C91-3FD358708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0A25E-A2C1-4BAF-B3A1-6C66417B9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950A49-88BC-4F02-9D0E-BB7DA70D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17BC6-FE14-435B-9A75-54C5330DF496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CA59C2-F70C-40DB-91F1-A1BC4029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6E5772-827B-463F-A087-E0ADFB15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2DE0-34CB-414C-95C9-D88785E2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5610C5-EEFF-4E22-9F4D-AD2235D3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4F17F-FEF7-4A4E-B49C-4168C642D656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F86DDB-FBE0-4388-BA0A-627CD217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3B9FD4-F37C-48AD-80C8-5CFC05D1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63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89374-4BBF-4D76-9627-87C5CADB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72758-F17E-4A36-98B2-2C85984F6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DF735-8057-4871-AAC0-BC981F90A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D3F68D-42D3-4FF9-8F84-A1F0989F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EE73EF-3709-479B-A3D5-6B26423D91FE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95EB3-4DC0-4207-A326-40A7CC37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BE5F8E-5681-45C1-A3FB-B592EF1A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582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C45F2C-4BF5-4B57-87FD-4F0F32F2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D0C483-16E3-42BF-B4DE-092EC488FC74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E9723D-CDB9-48D7-B1AD-FB851322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9CE87C-2577-4A19-A293-031A1369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01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7ED3-365D-4CF0-AD48-D6875C62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87A33-5B9D-40CB-95CE-F7A21E71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1CBCD1-010E-4B2E-89F7-2343C5D2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319E47-1B14-4C82-B647-1C483077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BB9B4F-3E9F-4349-AE60-8FA67D6BFA0E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63D84-A0C2-48BF-B8DD-CC8168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42C34E-FEA5-498E-81FF-5F3246A5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040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5A79A-A394-480E-8CEB-3DF80786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70DCC2-E91B-40C9-9E98-99FCD1EAB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F5BCD-2ABD-464E-9426-5EF21EA3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1EFF96-345E-4A89-97EB-1D93995D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ABED0B-AA7A-4B4A-A4C6-08652B7B2F04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18689-4632-4F59-A4F9-3EF55A10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15147-C333-409C-A96C-64072F56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689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53DCD-1A3A-4788-94C4-D1FA0A0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1855C1-1F27-456D-AD4C-6F6D5A52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F60F6-B5DE-412F-BA1E-4E94B34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01976-DFD5-4DA2-9497-5497FBD7574F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9CF05-4D6D-4BF9-9DE6-F74E7F2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B3319-995C-475D-8E0B-4DC6D1D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181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8D08A-2D07-4182-A0C4-FE742157F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6F9758-C90F-4A13-82B8-A4C6FF454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94737-8B96-46F7-800C-4C2F325B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8EE32-3FC0-4937-9624-3D416334CD0A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25C70-EAE5-43E3-B884-00DA5A19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53D0C-B893-4C01-972C-E0C9AA98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4FA44-1E30-4A68-AF5F-B452703DB4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38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518BB-CF16-4E74-AFB9-0FD5E902F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15EEFE-FBCC-412D-853F-EDDC208F0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E4842-DEC7-46F0-BF9C-757525C0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C40A69-4A59-47CE-B39F-1A4F7B6B08C1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AB38F-5F19-4D77-97CF-BF432B43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6ADE3-9AF0-4662-87FB-E246862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190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A2234-78D7-4AFB-9813-64B6F762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B2E22-875D-483F-8339-61B8E3AB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C1FE6A-86F5-402B-AEFE-DE526CB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69406-0410-4218-8822-F2466449FD0C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D41E1-6C46-4DC5-94A6-AC8CED45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B5010-794E-4610-A456-AE890FD6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652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4D095-0A18-4B6F-A73C-887133B2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5E2C4D-A35C-4481-8F77-9FFA2777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7F02-1D9F-4AF7-AC09-B78C64E6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D330F-0422-4CCB-B602-0BFBD5044661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788BD-1B69-4927-BFA9-F673AF26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2E38B-3723-47E2-A721-75B82B86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840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88784-392D-4027-BE6F-35E667AD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D8A20-1E09-4BA0-851C-167C02A66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030CC5-348D-402A-8BB0-E89AB2EC2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620358-1804-4ABD-8A82-4FF11C1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F0B89-5B28-4E52-8C12-2F06BFF84900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B1659-E8EF-4B96-B1D8-C4E592D0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46098E-C372-451C-890B-E850CAA1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307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44FD3-8FD7-415B-8758-3AC2F789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5E1FFC-5C71-47A6-B327-9B6D72332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154B5D-2C99-473F-A797-1773E1FF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F18134-8F88-42DE-BE78-2FA5D039F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949E4C-54C2-4CCD-BCFF-C93940530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3E3A9F-7536-4749-803F-2DBE769A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900B9D-041C-4647-AB98-A84B8986E83D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BEB2DE-BCA4-4C7F-9FD5-A7B05C6A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8A95B8-87A6-4CB7-8683-9082B3A7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32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80B34-B3BB-470D-85CD-E4B725C0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7ADE39-89F2-4AD0-9958-275ADBB7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FE28F6-E216-4A1C-B6F3-48AA812E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F47B3-42D3-44B9-B42C-D838A821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6CD2C1-CCC2-4004-848A-F90B2C74A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49DADE-0D9E-4297-8EAF-E690D010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701D8D-540A-4DC8-A080-1DB5A0BB7A29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7FCA24-85B3-4490-ADFB-12F258D8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38501C-502A-49BC-9619-A40D2AFA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624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30E18-1868-4577-B0AA-FE3E1EB1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6F64B2-0A61-4A95-BA01-61D9A69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4A9E5-1666-4E3C-AC70-FCB9A5EB44ED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D0F86F-1F34-4B31-BC50-00CFDF7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D2C26D-934A-4189-908D-1344E22C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516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A0EB9A-99FB-4FC1-BBAF-81A67C0F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4A6E5-610D-4294-9A9B-0E4390B7330A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F0B62C-D16A-46EF-A4CD-9929B2A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67A68-C424-4312-9032-B03929CB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931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3FC06-4D2A-4DD3-97C1-90415B0A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BC722-1E3B-454D-B18D-479B45DB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1E6E59-BD72-411C-A2AC-851BB7646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E1613-3C2A-4E08-87C6-6057AA1C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7DBB5-98B3-4C2D-A1E0-2C7BE6ECA9A4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2E73B6-9769-4326-AD2D-383B7FCD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1D06BE-22E2-4DE8-9AE8-C8861D7E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1BA05-1628-4D09-80BC-AEC4F4E8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0B2B19-0AB2-4D93-B072-93B619C80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BA9359-67BC-4A7C-A8E0-5AC38BEB0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D3A976-C4B3-4B04-BF6C-20B59046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3BDBC4-0E74-478D-8212-AA2714D32933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93979F-4808-42C9-A7ED-5FFDE07E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991EA-FFC3-4C60-A332-3DF05B6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50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43D45-98A0-485F-9F4F-0118DC78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34C908-E96D-45A0-97A8-FC815B34E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6913A-DB1B-4E1A-8C31-ADB118A9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E3F88C-53CD-4CDC-9153-EE63D746C34C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12B77-4F7C-47DD-A2E3-89D35B4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71BA7-EB45-4137-B7F1-7C1833CF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32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3326E1-0DAB-4DBA-BC42-C75CEA113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19FB83-8CCA-4BD9-B1C3-CA31E4EA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1E0F-1818-4CBA-8788-BF38630A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BB5FF6-8E74-4861-B1BA-50FC1D591E14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4FB7A-A72F-4FCD-BB6D-ECE11090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C674C-39D2-4D78-B984-06A9B7C1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CA629-D875-48BF-90CB-C4D092EDF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3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C09A-DF5D-4D74-9BA0-9B0B0BF91921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637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9AA00-18F2-4ADF-92D8-B470E1962913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988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E58F51-6089-4A03-920C-E2D137F193F1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835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4E512-64FA-413A-8664-74D61997956B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0AA8-6E8F-4EE3-9713-F6B68403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0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66954B-84D0-4DBB-A38E-ABDF7E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D5944-79AA-48CA-A48E-CB3950B2FE8F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AC4CDF-E350-4E61-AD6F-9F47F29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7E5580-9EFE-4279-AE69-A64EADD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260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E0895-B4A3-4B4F-9DC0-A8FF4964C58C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639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1DC2DE-48A9-4253-860B-BA6B9E128209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687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CE510D-4A05-42EB-8B6A-35508A75FC1B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657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3F8BC4-EF2D-4034-9201-9A9AA9CDCC5C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18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A6736-230A-45F5-87B5-6B6ADC868292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676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23DEB-43B0-4B35-89FB-F4745DBF468D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790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1C5A82-2739-4010-B218-BB0A82BA9B35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005B4-9AA9-4F61-9E0E-21D41D7EB0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66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75A903-F7AC-4931-911C-F2AFDDACC286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921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0C8A6-FC5A-4382-A977-EB34A6782B12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96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999D67-E296-4347-9999-76FD58B670ED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7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6C294B-A7A8-49C4-B856-AE65B149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5C24E8-6001-4464-AFB6-2FC7D17254FF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55C2A6-4C28-4437-8753-5A533B95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F394AC-AE31-4A18-BF9C-89D77BB2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246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5E04E-D763-4F38-ABB2-74352940E1A5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580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66691-70BC-4F83-82BA-CE6F654AD2A7}" type="datetime1">
              <a:rPr lang="es-ES" smtClean="0"/>
              <a:t>06/02/2024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479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4EC56-A91E-4E6C-8DB3-FC17869B503C}" type="datetime1">
              <a:rPr lang="es-ES" smtClean="0"/>
              <a:t>06/02/2024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004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E5753C-76FC-46B7-B80D-DDB920B919E6}" type="datetime1">
              <a:rPr lang="es-ES" smtClean="0"/>
              <a:t>06/02/2024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1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1EC423-1DA9-4E9B-ACCD-595EEA296F57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98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9E823-265B-4E70-BBE8-F8078883ECA2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275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7DDC2-6AB6-4F85-A7C1-85A6B6428100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157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99126-568C-4F8D-8AB4-3DAB8660C172}" type="datetime1">
              <a:rPr lang="es-ES" smtClean="0"/>
              <a:t>06/02/2024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CCB3A-6D20-4008-A143-7E3A54B349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19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EE8D7-869F-4A9E-84FE-0056F209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9905F-374D-4812-B96F-F3773E02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74B8E-8A45-4D6D-BB73-2D6DAFF1A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BC462-0271-489C-B0EE-854843FD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EC13D9-1227-4DDD-8B6E-FE7F95105D52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B5675A-D530-4682-A06A-214DF535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6FEA8-B41A-4716-9C30-578724DC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9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A5651-B118-4098-850F-5DF2E93E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941E51-8935-4269-A9A6-1EEB3B3DD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A30C4-6A26-453C-AA98-C7EBBF8F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5AE730-F032-4C72-BD6D-1E49B18E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A7B961-8B01-4AE6-A0B8-BD3D98670275}" type="datetime1">
              <a:rPr lang="es-ES" smtClean="0"/>
              <a:t>06/02/2024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D9E108-93C3-4AA8-B71B-CEC97FDE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ED568-FE44-47B0-94CF-3D7CFBF6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66FA-01C2-4FFE-843F-88AA6F55EB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7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 Imagen">
            <a:extLst>
              <a:ext uri="{FF2B5EF4-FFF2-40B4-BE49-F238E27FC236}">
                <a16:creationId xmlns:a16="http://schemas.microsoft.com/office/drawing/2014/main" id="{E6FA2499-E34D-412E-8213-90F621441D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3096344" cy="5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5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LT Pro 75 Bd (Títulos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>
            <a:extLst>
              <a:ext uri="{FF2B5EF4-FFF2-40B4-BE49-F238E27FC236}">
                <a16:creationId xmlns:a16="http://schemas.microsoft.com/office/drawing/2014/main" id="{B6FFDD1B-CC69-4BCF-9394-25772A970C0D}"/>
              </a:ext>
            </a:extLst>
          </p:cNvPr>
          <p:cNvSpPr/>
          <p:nvPr userDrawn="1"/>
        </p:nvSpPr>
        <p:spPr>
          <a:xfrm>
            <a:off x="0" y="-5680"/>
            <a:ext cx="12192000" cy="686368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1 Imagen">
            <a:extLst>
              <a:ext uri="{FF2B5EF4-FFF2-40B4-BE49-F238E27FC236}">
                <a16:creationId xmlns:a16="http://schemas.microsoft.com/office/drawing/2014/main" id="{C60DF638-3D8B-412A-A345-4666EF4067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3078457" cy="5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3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30AE73BA-1E4E-4A0F-9A38-6C8656E4AE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050" y="169795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C85667C-E0F6-4728-8233-0363D784375F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89533CF-43CB-4736-80E1-945B7607CA9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arcador de pie de página 18">
              <a:extLst>
                <a:ext uri="{FF2B5EF4-FFF2-40B4-BE49-F238E27FC236}">
                  <a16:creationId xmlns:a16="http://schemas.microsoft.com/office/drawing/2014/main" id="{1A2A0110-EED6-4E2D-B14C-BDF59DACEC03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 dirty="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8BC306D-E232-4B93-99A5-2844E0230218}"/>
                </a:ext>
              </a:extLst>
            </p:cNvPr>
            <p:cNvSpPr/>
            <p:nvPr userDrawn="1"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7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 Imagen">
            <a:extLst>
              <a:ext uri="{FF2B5EF4-FFF2-40B4-BE49-F238E27FC236}">
                <a16:creationId xmlns:a16="http://schemas.microsoft.com/office/drawing/2014/main" id="{C5310256-EE85-40D4-8F3F-35AC1C1DF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00" y="169200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5">
            <a:extLst>
              <a:ext uri="{FF2B5EF4-FFF2-40B4-BE49-F238E27FC236}">
                <a16:creationId xmlns:a16="http://schemas.microsoft.com/office/drawing/2014/main" id="{0C2B27AE-4C33-49D4-B13F-939C2FFE029F}"/>
              </a:ext>
            </a:extLst>
          </p:cNvPr>
          <p:cNvSpPr txBox="1">
            <a:spLocks/>
          </p:cNvSpPr>
          <p:nvPr userDrawn="1"/>
        </p:nvSpPr>
        <p:spPr>
          <a:xfrm>
            <a:off x="4890469" y="2780928"/>
            <a:ext cx="6896743" cy="5246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3200" kern="1200" dirty="0">
                <a:solidFill>
                  <a:schemeClr val="accent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2900" dirty="0">
                <a:solidFill>
                  <a:schemeClr val="bg1"/>
                </a:solidFill>
                <a:latin typeface="+mn-lt"/>
              </a:rPr>
              <a:t>Título de portadilla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17CB1-F9C6-4C29-A0ED-BA730DCB1E49}"/>
              </a:ext>
            </a:extLst>
          </p:cNvPr>
          <p:cNvSpPr txBox="1"/>
          <p:nvPr userDrawn="1"/>
        </p:nvSpPr>
        <p:spPr>
          <a:xfrm>
            <a:off x="4026277" y="257767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23 Conector recto">
            <a:extLst>
              <a:ext uri="{FF2B5EF4-FFF2-40B4-BE49-F238E27FC236}">
                <a16:creationId xmlns:a16="http://schemas.microsoft.com/office/drawing/2014/main" id="{48E452AC-E5E9-410A-843F-0AC17A96BC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739680" y="26369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725CD02-8D52-4B5B-AD46-F980BD9A58CA}"/>
              </a:ext>
            </a:extLst>
          </p:cNvPr>
          <p:cNvGrpSpPr/>
          <p:nvPr userDrawn="1"/>
        </p:nvGrpSpPr>
        <p:grpSpPr>
          <a:xfrm>
            <a:off x="3125" y="6544139"/>
            <a:ext cx="12188875" cy="365125"/>
            <a:chOff x="-12698" y="6544139"/>
            <a:chExt cx="9156698" cy="365125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DEAF00E0-3CCD-4F0F-966A-5E48F293D2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arcador de pie de página 18">
              <a:extLst>
                <a:ext uri="{FF2B5EF4-FFF2-40B4-BE49-F238E27FC236}">
                  <a16:creationId xmlns:a16="http://schemas.microsoft.com/office/drawing/2014/main" id="{87A66CE9-91B1-4C97-970B-ACBA1E6BA874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 dirty="0">
                  <a:solidFill>
                    <a:srgbClr val="333F48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5DC7412-3874-4EC4-85CF-A6EEE6BA0346}"/>
                </a:ext>
              </a:extLst>
            </p:cNvPr>
            <p:cNvSpPr/>
            <p:nvPr/>
          </p:nvSpPr>
          <p:spPr>
            <a:xfrm>
              <a:off x="-12698" y="6560162"/>
              <a:ext cx="336226" cy="297838"/>
            </a:xfrm>
            <a:prstGeom prst="rect">
              <a:avLst/>
            </a:prstGeom>
            <a:solidFill>
              <a:srgbClr val="DA291C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tabLst>
                  <a:tab pos="1169988" algn="l"/>
                </a:tabLst>
              </a:pPr>
              <a:endParaRPr lang="es-ES" dirty="0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C104496-A8C3-45A1-BC72-E4B17163809D}"/>
              </a:ext>
            </a:extLst>
          </p:cNvPr>
          <p:cNvSpPr/>
          <p:nvPr userDrawn="1"/>
        </p:nvSpPr>
        <p:spPr>
          <a:xfrm>
            <a:off x="1133475" y="1306800"/>
            <a:ext cx="11058000" cy="4680520"/>
          </a:xfrm>
          <a:prstGeom prst="rect">
            <a:avLst/>
          </a:prstGeom>
          <a:solidFill>
            <a:srgbClr val="D52B1E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cxnSp>
        <p:nvCxnSpPr>
          <p:cNvPr id="21" name="23 Conector recto">
            <a:extLst>
              <a:ext uri="{FF2B5EF4-FFF2-40B4-BE49-F238E27FC236}">
                <a16:creationId xmlns:a16="http://schemas.microsoft.com/office/drawing/2014/main" id="{864E6C7B-993F-4C07-B255-2255D513306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Rectángulo">
            <a:extLst>
              <a:ext uri="{FF2B5EF4-FFF2-40B4-BE49-F238E27FC236}">
                <a16:creationId xmlns:a16="http://schemas.microsoft.com/office/drawing/2014/main" id="{3779D6A1-084D-4276-86C5-2E2F775CF474}"/>
              </a:ext>
            </a:extLst>
          </p:cNvPr>
          <p:cNvSpPr/>
          <p:nvPr userDrawn="1"/>
        </p:nvSpPr>
        <p:spPr>
          <a:xfrm>
            <a:off x="-5552" y="-5680"/>
            <a:ext cx="12197552" cy="686368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591668-993F-4BDC-BC4A-A8E9FD12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134" b="48459" l="57560" r="73940">
                        <a14:foregroundMark x1="66618" y1="41406" x2="66618" y2="41406"/>
                        <a14:foregroundMark x1="66105" y1="44010" x2="66105" y2="44010"/>
                        <a14:foregroundMark x1="66105" y1="47266" x2="66105" y2="47266"/>
                        <a14:foregroundMark x1="61859" y1="46094" x2="61859" y2="46094"/>
                        <a14:foregroundMark x1="58931" y1="45573" x2="58931" y2="45573"/>
                        <a14:foregroundMark x1="59078" y1="40885" x2="59078" y2="40885"/>
                      </a14:backgroundRemoval>
                    </a14:imgEffect>
                  </a14:imgLayer>
                </a14:imgProps>
              </a:ext>
            </a:extLst>
          </a:blip>
          <a:srcRect l="55512" t="34593" r="24013" b="50000"/>
          <a:stretch/>
        </p:blipFill>
        <p:spPr>
          <a:xfrm>
            <a:off x="10360902" y="-126075"/>
            <a:ext cx="2054056" cy="869025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DA170C2-CEA5-40B2-84B8-FD67D3F3D520}"/>
              </a:ext>
            </a:extLst>
          </p:cNvPr>
          <p:cNvGrpSpPr/>
          <p:nvPr userDrawn="1"/>
        </p:nvGrpSpPr>
        <p:grpSpPr>
          <a:xfrm>
            <a:off x="-5552" y="6545344"/>
            <a:ext cx="12197551" cy="347250"/>
            <a:chOff x="0" y="6544139"/>
            <a:chExt cx="9144000" cy="365125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D36DB25-DF65-48F4-A3FC-F4AB24C4D8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5602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arcador de pie de página 18">
              <a:extLst>
                <a:ext uri="{FF2B5EF4-FFF2-40B4-BE49-F238E27FC236}">
                  <a16:creationId xmlns:a16="http://schemas.microsoft.com/office/drawing/2014/main" id="{7C43AF8E-7ADA-4F9B-976D-B1946FA1FDAB}"/>
                </a:ext>
              </a:extLst>
            </p:cNvPr>
            <p:cNvSpPr txBox="1">
              <a:spLocks/>
            </p:cNvSpPr>
            <p:nvPr/>
          </p:nvSpPr>
          <p:spPr>
            <a:xfrm>
              <a:off x="6785991" y="6544139"/>
              <a:ext cx="2321495" cy="365125"/>
            </a:xfrm>
            <a:prstGeom prst="rect">
              <a:avLst/>
            </a:prstGeom>
          </p:spPr>
          <p:txBody>
            <a:bodyPr/>
            <a:lstStyle>
              <a:defPPr>
                <a:defRPr lang="es-ES"/>
              </a:defPPr>
              <a:lvl1pPr marL="0" algn="r" defTabSz="914400" rtl="0" eaLnBrk="1" latinLnBrk="0" hangingPunct="1"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s-ES" sz="1000" dirty="0">
                  <a:solidFill>
                    <a:schemeClr val="bg1"/>
                  </a:solidFill>
                  <a:latin typeface="HelveticaNeueLT Pro 45 Lt" panose="020B0403020202020204" pitchFamily="34" charset="0"/>
                </a:rPr>
                <a:t>ICEX España Exportación e Inversiones</a:t>
              </a: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A2401B6-B159-4DAD-A790-C8843E54E1C4}"/>
              </a:ext>
            </a:extLst>
          </p:cNvPr>
          <p:cNvSpPr/>
          <p:nvPr userDrawn="1"/>
        </p:nvSpPr>
        <p:spPr>
          <a:xfrm>
            <a:off x="1133475" y="1304932"/>
            <a:ext cx="11058524" cy="4842081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cxnSp>
        <p:nvCxnSpPr>
          <p:cNvPr id="32" name="23 Conector recto">
            <a:extLst>
              <a:ext uri="{FF2B5EF4-FFF2-40B4-BE49-F238E27FC236}">
                <a16:creationId xmlns:a16="http://schemas.microsoft.com/office/drawing/2014/main" id="{B8798AB3-8E10-498B-A282-3D356262CD4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23 Conector recto">
            <a:extLst>
              <a:ext uri="{FF2B5EF4-FFF2-40B4-BE49-F238E27FC236}">
                <a16:creationId xmlns:a16="http://schemas.microsoft.com/office/drawing/2014/main" id="{0EB754EA-DE61-4C53-A578-2CC9A9F6EE2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901355" y="2789312"/>
            <a:ext cx="0" cy="792088"/>
          </a:xfrm>
          <a:prstGeom prst="line">
            <a:avLst/>
          </a:prstGeom>
          <a:ln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9779013" y="62256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rgbClr val="DA291C"/>
                </a:solidFill>
                <a:latin typeface="HelveticaNeueLT Pro 45 Lt" panose="020B0403020202020204" pitchFamily="34" charset="0"/>
              </a:rPr>
              <a:t>(+34) 913 497 100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092820-8F9C-4167-9744-3C0E61BEA7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9" y="2490280"/>
            <a:ext cx="8121796" cy="11722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B68625-4CA8-49DE-9F2D-CF248602A404}"/>
              </a:ext>
            </a:extLst>
          </p:cNvPr>
          <p:cNvSpPr txBox="1"/>
          <p:nvPr userDrawn="1"/>
        </p:nvSpPr>
        <p:spPr>
          <a:xfrm>
            <a:off x="237879" y="6177032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</a:rPr>
              <a:t>www.icex.es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541068-3CC1-46BD-ACFB-A6F77A5C6051}"/>
              </a:ext>
            </a:extLst>
          </p:cNvPr>
          <p:cNvSpPr txBox="1"/>
          <p:nvPr userDrawn="1"/>
        </p:nvSpPr>
        <p:spPr>
          <a:xfrm>
            <a:off x="2077459" y="40270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DA291C"/>
                </a:solidFill>
                <a:latin typeface="HelveticaNeueLT Pro 45 Lt" panose="020B0403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9120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Rectángulo"/>
          <p:cNvSpPr/>
          <p:nvPr userDrawn="1"/>
        </p:nvSpPr>
        <p:spPr>
          <a:xfrm>
            <a:off x="1" y="-3"/>
            <a:ext cx="12192000" cy="6858003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44131" y="61767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HelveticaNeueLT Pro 45 Lt" panose="020B0403020202020204" pitchFamily="34" charset="0"/>
              </a:rPr>
              <a:t>www.icex.es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9640811" y="623992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HelveticaNeueLT Pro 45 Lt" panose="020B0403020202020204" pitchFamily="34" charset="0"/>
              </a:rPr>
              <a:t>(+34) 913 497 100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66" y="2189030"/>
            <a:ext cx="8959197" cy="1779243"/>
          </a:xfrm>
          <a:prstGeom prst="rect">
            <a:avLst/>
          </a:prstGeom>
        </p:spPr>
      </p:pic>
      <p:sp>
        <p:nvSpPr>
          <p:cNvPr id="15" name="Marcador de texto 3"/>
          <p:cNvSpPr txBox="1">
            <a:spLocks/>
          </p:cNvSpPr>
          <p:nvPr userDrawn="1"/>
        </p:nvSpPr>
        <p:spPr>
          <a:xfrm>
            <a:off x="2345712" y="4089419"/>
            <a:ext cx="7524830" cy="478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es-ES" sz="24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NeueLT Pro 45 Lt" panose="020B0403020202020204" pitchFamily="34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5038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vives.icex.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9F28C9-7330-4FD8-8A6F-C8CAAEDA764B}"/>
              </a:ext>
            </a:extLst>
          </p:cNvPr>
          <p:cNvSpPr txBox="1">
            <a:spLocks/>
          </p:cNvSpPr>
          <p:nvPr/>
        </p:nvSpPr>
        <p:spPr>
          <a:xfrm>
            <a:off x="1835136" y="5933910"/>
            <a:ext cx="4370132" cy="532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lang="es-ES" sz="120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rgbClr val="333F48"/>
              </a:solidFill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E1B65577-7D46-45C0-B238-E7D4B5C02E75}"/>
              </a:ext>
            </a:extLst>
          </p:cNvPr>
          <p:cNvSpPr txBox="1">
            <a:spLocks/>
          </p:cNvSpPr>
          <p:nvPr/>
        </p:nvSpPr>
        <p:spPr>
          <a:xfrm>
            <a:off x="1854926" y="3012946"/>
            <a:ext cx="8634209" cy="1119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Pro 75 Bd (Títulos)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DA291C"/>
                </a:solidFill>
              </a:rPr>
              <a:t>Formación de talento para una internacionalización sostenible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6A9CCC-6BA4-352A-B716-1DAC11B2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625" y="5577917"/>
            <a:ext cx="1525020" cy="8889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F25A46-7D9F-2090-6C51-DAD2A9CF3FF4}"/>
              </a:ext>
            </a:extLst>
          </p:cNvPr>
          <p:cNvSpPr txBox="1"/>
          <p:nvPr/>
        </p:nvSpPr>
        <p:spPr>
          <a:xfrm>
            <a:off x="1990716" y="5508354"/>
            <a:ext cx="592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Febrero 2024</a:t>
            </a:r>
          </a:p>
        </p:txBody>
      </p:sp>
    </p:spTree>
    <p:extLst>
      <p:ext uri="{BB962C8B-B14F-4D97-AF65-F5344CB8AC3E}">
        <p14:creationId xmlns:p14="http://schemas.microsoft.com/office/powerpoint/2010/main" val="6314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999073C-5A9B-47D7-9304-9BB8356F2E94}"/>
              </a:ext>
            </a:extLst>
          </p:cNvPr>
          <p:cNvSpPr txBox="1">
            <a:spLocks/>
          </p:cNvSpPr>
          <p:nvPr/>
        </p:nvSpPr>
        <p:spPr>
          <a:xfrm>
            <a:off x="598871" y="384787"/>
            <a:ext cx="8649163" cy="524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¿Qué ventajas tiene </a:t>
            </a:r>
            <a:r>
              <a:rPr lang="es-ES" sz="2900" b="1" dirty="0">
                <a:latin typeface="HelveticaNeueLT Pro 55 Roman" panose="020B0604020202020204" pitchFamily="34" charset="0"/>
              </a:rPr>
              <a:t>ICEX Vives para las empresas?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D90E3E-603D-4E54-8AF9-58558D2DBB43}"/>
              </a:ext>
            </a:extLst>
          </p:cNvPr>
          <p:cNvSpPr txBox="1"/>
          <p:nvPr/>
        </p:nvSpPr>
        <p:spPr>
          <a:xfrm>
            <a:off x="1293205" y="4758923"/>
            <a:ext cx="147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0">
                <a:solidFill>
                  <a:srgbClr val="FDFDFD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s-ES" dirty="0"/>
              <a:t>FASE II</a:t>
            </a:r>
          </a:p>
        </p:txBody>
      </p: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8E5AD644-22B2-4D31-AEC9-7371B776383F}"/>
              </a:ext>
            </a:extLst>
          </p:cNvPr>
          <p:cNvSpPr txBox="1">
            <a:spLocks/>
          </p:cNvSpPr>
          <p:nvPr/>
        </p:nvSpPr>
        <p:spPr>
          <a:xfrm>
            <a:off x="2831495" y="2042994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F92D3E56-A529-4FF6-88BA-E68BF88EE5DC}"/>
              </a:ext>
            </a:extLst>
          </p:cNvPr>
          <p:cNvSpPr txBox="1">
            <a:spLocks/>
          </p:cNvSpPr>
          <p:nvPr/>
        </p:nvSpPr>
        <p:spPr>
          <a:xfrm>
            <a:off x="441829" y="5374630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05EF655-6550-4EAD-8DD4-DF5D6CFC16B6}"/>
              </a:ext>
            </a:extLst>
          </p:cNvPr>
          <p:cNvSpPr txBox="1"/>
          <p:nvPr/>
        </p:nvSpPr>
        <p:spPr>
          <a:xfrm>
            <a:off x="1055350" y="1596223"/>
            <a:ext cx="1046336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Acceso a talento joven con interés en una práctica internacional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s-ES" sz="800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Ahorro en costes; ICEX cubre entre 21.000€ y 50.000€, con cargo a la dotación económica: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s-ES" sz="800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Costes para manutención y alojamiento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Costes de transporte ida y vuelta 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Visado y permisos de residencia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ICEX cubre Seguro de accidente y viajes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800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Gestión administrativa realizada por ICEX: Seguridad Social y AEAT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s-ES" sz="800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Std Lt" pitchFamily="34" charset="0"/>
                <a:cs typeface="Arial" pitchFamily="34" charset="0"/>
              </a:rPr>
              <a:t>Gestión simplificada de la práctica a través de la plataforma ICEX Vives</a:t>
            </a:r>
          </a:p>
          <a:p>
            <a:pPr marL="285750" lvl="3" algn="just">
              <a:spcAft>
                <a:spcPts val="600"/>
              </a:spcAft>
            </a:pPr>
            <a:endParaRPr lang="es-ES" dirty="0">
              <a:solidFill>
                <a:srgbClr val="333F48"/>
              </a:solidFill>
              <a:latin typeface="HelveticaNeueLT Std Lt" pitchFamily="34" charset="0"/>
              <a:cs typeface="Arial" pitchFamily="34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0DB6C38-2002-D0A5-AAA9-C1D218E96234}"/>
              </a:ext>
            </a:extLst>
          </p:cNvPr>
          <p:cNvSpPr/>
          <p:nvPr/>
        </p:nvSpPr>
        <p:spPr>
          <a:xfrm rot="16200000" flipH="1">
            <a:off x="4862783" y="-3123250"/>
            <a:ext cx="84592" cy="8282311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38BCBEF8-2F97-403F-251C-C6A2E924822C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308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F3D90E3E-603D-4E54-8AF9-58558D2DBB43}"/>
              </a:ext>
            </a:extLst>
          </p:cNvPr>
          <p:cNvSpPr txBox="1"/>
          <p:nvPr/>
        </p:nvSpPr>
        <p:spPr>
          <a:xfrm>
            <a:off x="1285714" y="4936347"/>
            <a:ext cx="147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0">
                <a:solidFill>
                  <a:srgbClr val="FDFDFD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s-ES" dirty="0"/>
              <a:t>FASE II</a:t>
            </a:r>
          </a:p>
        </p:txBody>
      </p: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8E5AD644-22B2-4D31-AEC9-7371B776383F}"/>
              </a:ext>
            </a:extLst>
          </p:cNvPr>
          <p:cNvSpPr txBox="1">
            <a:spLocks/>
          </p:cNvSpPr>
          <p:nvPr/>
        </p:nvSpPr>
        <p:spPr>
          <a:xfrm>
            <a:off x="2824004" y="2220418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F92D3E56-A529-4FF6-88BA-E68BF88EE5DC}"/>
              </a:ext>
            </a:extLst>
          </p:cNvPr>
          <p:cNvSpPr txBox="1">
            <a:spLocks/>
          </p:cNvSpPr>
          <p:nvPr/>
        </p:nvSpPr>
        <p:spPr>
          <a:xfrm>
            <a:off x="434338" y="5552054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B28E6D5-369C-3047-CF30-BC28B32E264D}"/>
              </a:ext>
            </a:extLst>
          </p:cNvPr>
          <p:cNvGrpSpPr/>
          <p:nvPr/>
        </p:nvGrpSpPr>
        <p:grpSpPr>
          <a:xfrm>
            <a:off x="353762" y="479055"/>
            <a:ext cx="5219485" cy="2875404"/>
            <a:chOff x="350484" y="-458147"/>
            <a:chExt cx="5219485" cy="2525032"/>
          </a:xfrm>
        </p:grpSpPr>
        <p:sp>
          <p:nvSpPr>
            <p:cNvPr id="22" name="Título 3">
              <a:extLst>
                <a:ext uri="{FF2B5EF4-FFF2-40B4-BE49-F238E27FC236}">
                  <a16:creationId xmlns:a16="http://schemas.microsoft.com/office/drawing/2014/main" id="{1D502D6B-82F0-46E8-AB85-8E403AC986F4}"/>
                </a:ext>
              </a:extLst>
            </p:cNvPr>
            <p:cNvSpPr txBox="1">
              <a:spLocks/>
            </p:cNvSpPr>
            <p:nvPr/>
          </p:nvSpPr>
          <p:spPr>
            <a:xfrm>
              <a:off x="350484" y="-458147"/>
              <a:ext cx="5219485" cy="9470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es-ES"/>
              </a:defPPr>
              <a:lvl1pPr>
                <a:spcBef>
                  <a:spcPct val="0"/>
                </a:spcBef>
                <a:buNone/>
                <a:defRPr sz="3200">
                  <a:solidFill>
                    <a:srgbClr val="DA291C"/>
                  </a:solidFill>
                  <a:latin typeface="HelveticaNeueLT Std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es-ES" sz="2900" b="1" dirty="0">
                  <a:latin typeface="HelveticaNeueLT Pro 55 Roman" panose="020B0604020202020204" pitchFamily="34" charset="0"/>
                </a:rPr>
                <a:t>¿Qué necesito </a:t>
              </a:r>
              <a:r>
                <a:rPr lang="es-ES" sz="2900" b="1" dirty="0">
                  <a:solidFill>
                    <a:schemeClr val="bg1">
                      <a:lumMod val="50000"/>
                    </a:schemeClr>
                  </a:solidFill>
                  <a:latin typeface="HelveticaNeueLT Pro 55 Roman" panose="020B0604020202020204" pitchFamily="34" charset="0"/>
                </a:rPr>
                <a:t>para participar?</a:t>
              </a:r>
              <a:endParaRPr lang="es-ES" sz="24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endParaRPr>
            </a:p>
          </p:txBody>
        </p:sp>
        <p:sp>
          <p:nvSpPr>
            <p:cNvPr id="26" name="Marcador de texto 6">
              <a:extLst>
                <a:ext uri="{FF2B5EF4-FFF2-40B4-BE49-F238E27FC236}">
                  <a16:creationId xmlns:a16="http://schemas.microsoft.com/office/drawing/2014/main" id="{10FA57B4-99AD-48B4-A49A-2CFEFAC6B0DE}"/>
                </a:ext>
              </a:extLst>
            </p:cNvPr>
            <p:cNvSpPr txBox="1">
              <a:spLocks/>
            </p:cNvSpPr>
            <p:nvPr/>
          </p:nvSpPr>
          <p:spPr>
            <a:xfrm>
              <a:off x="450218" y="730279"/>
              <a:ext cx="4112566" cy="1336606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0" marR="0" lvl="1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C00000"/>
                  </a:solidFill>
                  <a:latin typeface="+mj-lt"/>
                </a:defRPr>
              </a:lvl2pPr>
              <a:lvl3pPr marL="0" marR="0" lvl="2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454E53"/>
                  </a:solidFill>
                  <a:latin typeface="+mj-lt"/>
                </a:defRPr>
              </a:lvl3pPr>
              <a:lvl4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400" b="0" dirty="0" smtClean="0">
                  <a:cs typeface="Arial" pitchFamily="34" charset="0"/>
                </a:defRPr>
              </a:lvl4pPr>
              <a:lvl5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200" b="0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Una oferta de práctica formativa que incluye:</a:t>
              </a:r>
            </a:p>
            <a:p>
              <a:pPr marL="714375" lvl="4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s-ES_tradnl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Plan formativo y tareas joven Vives</a:t>
              </a:r>
            </a:p>
            <a:p>
              <a:pPr marL="714375" lvl="4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s-ES_tradnl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Sede exterior: propia o cedida por 3º</a:t>
              </a:r>
            </a:p>
            <a:p>
              <a:pPr marL="714375" lvl="4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s-ES_tradnl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Tutor en destino</a:t>
              </a:r>
            </a:p>
            <a:p>
              <a:pPr marL="714375" lvl="4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endPara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Firma de convenio empresa-ICEX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Presentar la oferta en la plataforma ICEX Vives</a:t>
              </a:r>
            </a:p>
            <a:p>
              <a:pPr>
                <a:buClr>
                  <a:srgbClr val="C00000"/>
                </a:buClr>
              </a:pPr>
              <a:endParaRPr lang="es-ES_tradnl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lnSpc>
                  <a:spcPts val="15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Elegir un candidato </a:t>
              </a:r>
            </a:p>
            <a:p>
              <a:pPr marL="285750" indent="-285750">
                <a:lnSpc>
                  <a:spcPts val="1500"/>
                </a:lnSpc>
                <a:spcBef>
                  <a:spcPts val="2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lnSpc>
                  <a:spcPts val="1500"/>
                </a:lnSpc>
                <a:spcBef>
                  <a:spcPts val="2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Firmar el compromiso</a:t>
              </a:r>
            </a:p>
            <a:p>
              <a:pPr>
                <a:lnSpc>
                  <a:spcPts val="1500"/>
                </a:lnSpc>
                <a:spcBef>
                  <a:spcPts val="200"/>
                </a:spcBef>
                <a:buClr>
                  <a:srgbClr val="C00000"/>
                </a:buClr>
              </a:pPr>
              <a:endPara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lnSpc>
                  <a:spcPts val="1600"/>
                </a:lnSpc>
                <a:spcBef>
                  <a:spcPts val="200"/>
                </a:spcBef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Gestionar el visado</a:t>
              </a:r>
            </a:p>
            <a:p>
              <a:pPr>
                <a:lnSpc>
                  <a:spcPts val="1600"/>
                </a:lnSpc>
                <a:spcBef>
                  <a:spcPts val="200"/>
                </a:spcBef>
                <a:buClr>
                  <a:srgbClr val="C00000"/>
                </a:buClr>
              </a:pPr>
              <a:endPara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lnSpc>
                  <a:spcPts val="16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Informe trimestral del tutor</a:t>
              </a:r>
            </a:p>
            <a:p>
              <a:pPr marL="171450" indent="-1714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sz="1200" dirty="0">
                <a:latin typeface="HelveticaNeueLT Pro 45 Lt" panose="020B0403020202020204" pitchFamily="34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sz="1400" dirty="0">
                <a:solidFill>
                  <a:srgbClr val="333F48"/>
                </a:solidFill>
                <a:latin typeface="HelveticaNeueLT Pro 45 Lt" panose="020B0403020202020204" pitchFamily="34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sz="1400" dirty="0">
                <a:latin typeface="HelveticaNeueLT Pro 45 Lt" panose="020B0403020202020204" pitchFamily="34" charset="0"/>
              </a:endParaRPr>
            </a:p>
          </p:txBody>
        </p:sp>
      </p:grp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B15F053F-6C4F-45D6-9EDE-14FD9C13B257}"/>
              </a:ext>
            </a:extLst>
          </p:cNvPr>
          <p:cNvSpPr txBox="1">
            <a:spLocks/>
          </p:cNvSpPr>
          <p:nvPr/>
        </p:nvSpPr>
        <p:spPr>
          <a:xfrm>
            <a:off x="6400108" y="2017853"/>
            <a:ext cx="5764210" cy="13366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C00000"/>
                </a:solidFill>
                <a:latin typeface="+mj-lt"/>
              </a:defRPr>
            </a:lvl2pPr>
            <a:lvl3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454E53"/>
                </a:solidFill>
                <a:latin typeface="+mj-lt"/>
              </a:defRPr>
            </a:lvl3pPr>
            <a:lvl4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b="0" dirty="0" smtClean="0"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200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s-ES_tradnl" sz="1200" dirty="0">
              <a:latin typeface="Helvetica Neue" panose="02000503000000020004"/>
            </a:endParaRPr>
          </a:p>
          <a:p>
            <a:pPr>
              <a:buClr>
                <a:srgbClr val="D52B1E"/>
              </a:buClr>
            </a:pPr>
            <a:endParaRPr lang="es-ES_tradnl" sz="1400" dirty="0">
              <a:solidFill>
                <a:srgbClr val="333F48"/>
              </a:solidFill>
              <a:latin typeface="HelveticaNeueLT Pro 45 Lt" panose="020B0403020202020204" pitchFamily="34" charset="0"/>
            </a:endParaRP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0E8B784F-47BB-839C-0318-6273C16B3F82}"/>
              </a:ext>
            </a:extLst>
          </p:cNvPr>
          <p:cNvSpPr txBox="1">
            <a:spLocks/>
          </p:cNvSpPr>
          <p:nvPr/>
        </p:nvSpPr>
        <p:spPr>
          <a:xfrm>
            <a:off x="5785803" y="856368"/>
            <a:ext cx="5219485" cy="491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900" b="1" dirty="0">
                <a:latin typeface="HelveticaNeueLT Pro 55 Roman" panose="020B0604020202020204" pitchFamily="34" charset="0"/>
              </a:rPr>
              <a:t>¿Qué apoyo me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ofrece la Oficina Comercial?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994A6A2-AA44-BA67-B131-199BCDEB5F60}"/>
              </a:ext>
            </a:extLst>
          </p:cNvPr>
          <p:cNvSpPr/>
          <p:nvPr/>
        </p:nvSpPr>
        <p:spPr>
          <a:xfrm rot="16200000">
            <a:off x="2735307" y="-729490"/>
            <a:ext cx="46613" cy="4610235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C3B841E-55B0-CEB7-C60F-B173D914F8CC}"/>
              </a:ext>
            </a:extLst>
          </p:cNvPr>
          <p:cNvSpPr/>
          <p:nvPr/>
        </p:nvSpPr>
        <p:spPr>
          <a:xfrm rot="16200000" flipH="1">
            <a:off x="8372685" y="-533874"/>
            <a:ext cx="45719" cy="5019991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A318DD-769C-C07E-EAA2-2CC64C93A28E}"/>
              </a:ext>
            </a:extLst>
          </p:cNvPr>
          <p:cNvSpPr txBox="1"/>
          <p:nvPr/>
        </p:nvSpPr>
        <p:spPr>
          <a:xfrm>
            <a:off x="5392923" y="2177916"/>
            <a:ext cx="60988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8940"/>
            <a:r>
              <a:rPr lang="es-ES" sz="1600" b="1" dirty="0">
                <a:solidFill>
                  <a:srgbClr val="FF0000"/>
                </a:solidFill>
                <a:latin typeface="HelveticaNeueLT Pro 45 Lt" panose="020B0403020202020204" pitchFamily="34" charset="0"/>
              </a:rPr>
              <a:t>Los Consejeros / Agregados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tienen un papel fundamental en el desarrollo del Proyecto:</a:t>
            </a:r>
          </a:p>
          <a:p>
            <a:pPr marL="408940"/>
            <a:endParaRPr lang="es-ES" sz="1600" dirty="0">
              <a:latin typeface="Helvetica Neue" panose="0200050300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Representantes del Programa ICEX Vives ante las autoridades locales en cada país</a:t>
            </a: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Información sobre visados y permisos de residencia</a:t>
            </a:r>
          </a:p>
          <a:p>
            <a:pPr marL="408940">
              <a:buClr>
                <a:srgbClr val="C00000"/>
              </a:buClr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Usuarios de la plataforma en la que validan la documentación requerida</a:t>
            </a:r>
          </a:p>
          <a:p>
            <a:pPr marL="408940">
              <a:buClr>
                <a:srgbClr val="C00000"/>
              </a:buClr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Tutorización “administrativa” del joven Vives durante su estancia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9469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Intervención y apoyo en caso de necesidad</a:t>
            </a:r>
          </a:p>
          <a:p>
            <a:pPr marL="408940"/>
            <a:r>
              <a:rPr lang="es-ES" sz="1600" dirty="0">
                <a:effectLst/>
                <a:latin typeface="Helvetica Neue" panose="020005030000000200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solidFill>
                <a:srgbClr val="FF0000"/>
              </a:solidFill>
              <a:effectLst/>
              <a:latin typeface="Helvetica Neue" panose="0200050300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C5CD451-9E7C-57B1-1084-801D54E0FE9E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061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999073C-5A9B-47D7-9304-9BB8356F2E94}"/>
              </a:ext>
            </a:extLst>
          </p:cNvPr>
          <p:cNvSpPr txBox="1">
            <a:spLocks/>
          </p:cNvSpPr>
          <p:nvPr/>
        </p:nvSpPr>
        <p:spPr>
          <a:xfrm>
            <a:off x="180839" y="397294"/>
            <a:ext cx="9664910" cy="586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9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¿Quieres más</a:t>
            </a:r>
            <a:r>
              <a:rPr lang="es-ES" sz="2900" b="1" dirty="0">
                <a:latin typeface="HelveticaNeueLT Pro 55 Roman" panose="020B0604020202020204" pitchFamily="34" charset="0"/>
              </a:rPr>
              <a:t> información</a:t>
            </a:r>
            <a:r>
              <a:rPr lang="es-ES" sz="29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D90E3E-603D-4E54-8AF9-58558D2DBB43}"/>
              </a:ext>
            </a:extLst>
          </p:cNvPr>
          <p:cNvSpPr txBox="1"/>
          <p:nvPr/>
        </p:nvSpPr>
        <p:spPr>
          <a:xfrm>
            <a:off x="1285714" y="4936347"/>
            <a:ext cx="147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0">
                <a:solidFill>
                  <a:srgbClr val="FDFDFD"/>
                </a:solidFill>
                <a:latin typeface="HelveticaNeueLT Pro 45 Lt" panose="020B0403020202020204" pitchFamily="34" charset="0"/>
              </a:defRPr>
            </a:lvl1pPr>
          </a:lstStyle>
          <a:p>
            <a:r>
              <a:rPr lang="es-ES" dirty="0"/>
              <a:t>FASE II</a:t>
            </a: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0FB64BCA-FF80-4CEC-AFF5-BE3D42339195}"/>
              </a:ext>
            </a:extLst>
          </p:cNvPr>
          <p:cNvSpPr/>
          <p:nvPr/>
        </p:nvSpPr>
        <p:spPr>
          <a:xfrm rot="16200000">
            <a:off x="3727380" y="-2524925"/>
            <a:ext cx="60585" cy="7048624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8E5AD644-22B2-4D31-AEC9-7371B776383F}"/>
              </a:ext>
            </a:extLst>
          </p:cNvPr>
          <p:cNvSpPr txBox="1">
            <a:spLocks/>
          </p:cNvSpPr>
          <p:nvPr/>
        </p:nvSpPr>
        <p:spPr>
          <a:xfrm>
            <a:off x="2824004" y="2220418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F92D3E56-A529-4FF6-88BA-E68BF88EE5DC}"/>
              </a:ext>
            </a:extLst>
          </p:cNvPr>
          <p:cNvSpPr txBox="1">
            <a:spLocks/>
          </p:cNvSpPr>
          <p:nvPr/>
        </p:nvSpPr>
        <p:spPr>
          <a:xfrm>
            <a:off x="434338" y="5552054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6DA6AC8-E0B1-C18E-A0B7-83062FD18148}"/>
              </a:ext>
            </a:extLst>
          </p:cNvPr>
          <p:cNvGrpSpPr/>
          <p:nvPr/>
        </p:nvGrpSpPr>
        <p:grpSpPr>
          <a:xfrm>
            <a:off x="3712403" y="1224331"/>
            <a:ext cx="4767194" cy="1888061"/>
            <a:chOff x="192722" y="1687129"/>
            <a:chExt cx="3773386" cy="59376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736A135-C588-4545-99B4-AEE8349D561C}"/>
                </a:ext>
              </a:extLst>
            </p:cNvPr>
            <p:cNvSpPr/>
            <p:nvPr/>
          </p:nvSpPr>
          <p:spPr>
            <a:xfrm>
              <a:off x="192722" y="1687129"/>
              <a:ext cx="3773386" cy="593768"/>
            </a:xfrm>
            <a:prstGeom prst="rect">
              <a:avLst/>
            </a:prstGeom>
            <a:solidFill>
              <a:srgbClr val="E31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C5C7239-ACF2-46A9-8542-DBFF8507106A}"/>
                </a:ext>
              </a:extLst>
            </p:cNvPr>
            <p:cNvSpPr txBox="1"/>
            <p:nvPr/>
          </p:nvSpPr>
          <p:spPr>
            <a:xfrm>
              <a:off x="192722" y="1747564"/>
              <a:ext cx="3707588" cy="46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3200" b="1" dirty="0">
                  <a:solidFill>
                    <a:schemeClr val="bg1"/>
                  </a:solidFill>
                  <a:latin typeface="HelveticaNeueLT Pro 55 Lt"/>
                </a:rPr>
                <a:t>www.icex.es/icexvives</a:t>
              </a:r>
            </a:p>
            <a:p>
              <a:pPr algn="ctr">
                <a:lnSpc>
                  <a:spcPct val="150000"/>
                </a:lnSpc>
              </a:pPr>
              <a:r>
                <a:rPr lang="es-ES" sz="3200" b="1" dirty="0">
                  <a:solidFill>
                    <a:schemeClr val="bg1"/>
                  </a:solidFill>
                  <a:latin typeface="HelveticaNeueLT Pro 55 Lt"/>
                </a:rPr>
                <a:t>informacion@icex.es</a:t>
              </a:r>
            </a:p>
          </p:txBody>
        </p:sp>
      </p:grpSp>
      <p:sp>
        <p:nvSpPr>
          <p:cNvPr id="6" name="Título 3">
            <a:extLst>
              <a:ext uri="{FF2B5EF4-FFF2-40B4-BE49-F238E27FC236}">
                <a16:creationId xmlns:a16="http://schemas.microsoft.com/office/drawing/2014/main" id="{1CBCF3B0-0EBE-7463-3F42-0986A08CB75C}"/>
              </a:ext>
            </a:extLst>
          </p:cNvPr>
          <p:cNvSpPr txBox="1">
            <a:spLocks/>
          </p:cNvSpPr>
          <p:nvPr/>
        </p:nvSpPr>
        <p:spPr>
          <a:xfrm>
            <a:off x="233359" y="3191824"/>
            <a:ext cx="9664910" cy="568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900" b="1" dirty="0">
                <a:latin typeface="HelveticaNeueLT Pro 55 Roman" panose="020B0604020202020204" pitchFamily="34" charset="0"/>
              </a:rPr>
              <a:t>¡REGÍSTRATE YA!</a:t>
            </a:r>
            <a:endParaRPr lang="es-ES" sz="2900" b="1" dirty="0">
              <a:solidFill>
                <a:schemeClr val="bg1">
                  <a:lumMod val="50000"/>
                </a:schemeClr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A926D765-6EB4-3EA4-4944-2FB7613DE1E0}"/>
              </a:ext>
            </a:extLst>
          </p:cNvPr>
          <p:cNvSpPr/>
          <p:nvPr/>
        </p:nvSpPr>
        <p:spPr>
          <a:xfrm rot="16200000">
            <a:off x="3779900" y="251589"/>
            <a:ext cx="60585" cy="7048624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CB5BD6E-5EB1-336F-DC51-D60C24176FB1}"/>
              </a:ext>
            </a:extLst>
          </p:cNvPr>
          <p:cNvGrpSpPr/>
          <p:nvPr/>
        </p:nvGrpSpPr>
        <p:grpSpPr>
          <a:xfrm>
            <a:off x="3712403" y="4303130"/>
            <a:ext cx="4767194" cy="1888061"/>
            <a:chOff x="192722" y="1687129"/>
            <a:chExt cx="3773386" cy="593768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752F27E-45C9-863E-530A-DF4B8F09AAF1}"/>
                </a:ext>
              </a:extLst>
            </p:cNvPr>
            <p:cNvSpPr/>
            <p:nvPr/>
          </p:nvSpPr>
          <p:spPr>
            <a:xfrm>
              <a:off x="192722" y="1687129"/>
              <a:ext cx="3773386" cy="593768"/>
            </a:xfrm>
            <a:prstGeom prst="rect">
              <a:avLst/>
            </a:prstGeom>
            <a:solidFill>
              <a:srgbClr val="E31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E624161-2829-A6D4-085E-253D316B2B69}"/>
                </a:ext>
              </a:extLst>
            </p:cNvPr>
            <p:cNvSpPr txBox="1"/>
            <p:nvPr/>
          </p:nvSpPr>
          <p:spPr>
            <a:xfrm>
              <a:off x="225621" y="1793957"/>
              <a:ext cx="3707588" cy="30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4400" b="1" dirty="0">
                  <a:solidFill>
                    <a:schemeClr val="bg1"/>
                  </a:solidFill>
                  <a:latin typeface="HelveticaNeueLT Pro 55 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vives.icex.es</a:t>
              </a:r>
              <a:endParaRPr lang="es-ES" sz="4400" b="1" dirty="0">
                <a:solidFill>
                  <a:schemeClr val="bg1"/>
                </a:solidFill>
                <a:latin typeface="HelveticaNeueLT Pro 55 Lt"/>
              </a:endParaRPr>
            </a:p>
          </p:txBody>
        </p:sp>
      </p:grp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7A6243A-0CB9-3722-28F4-C2076967A634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706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2DE2574-0093-4178-560C-8FC8A1008D5A}"/>
              </a:ext>
            </a:extLst>
          </p:cNvPr>
          <p:cNvSpPr txBox="1"/>
          <p:nvPr/>
        </p:nvSpPr>
        <p:spPr>
          <a:xfrm>
            <a:off x="9772357" y="5836306"/>
            <a:ext cx="219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informacion@icex.es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3C0C16-AD0B-7468-391E-6EDE4CB38169}"/>
              </a:ext>
            </a:extLst>
          </p:cNvPr>
          <p:cNvSpPr txBox="1"/>
          <p:nvPr/>
        </p:nvSpPr>
        <p:spPr>
          <a:xfrm>
            <a:off x="220394" y="5834520"/>
            <a:ext cx="268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www.icex.es/icexvives</a:t>
            </a:r>
          </a:p>
        </p:txBody>
      </p:sp>
      <p:pic>
        <p:nvPicPr>
          <p:cNvPr id="5" name="Imagen 4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F099A271-A005-3E31-920D-02DEED2D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87" y="2383816"/>
            <a:ext cx="9268826" cy="13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E1B65577-7D46-45C0-B238-E7D4B5C02E75}"/>
              </a:ext>
            </a:extLst>
          </p:cNvPr>
          <p:cNvSpPr txBox="1">
            <a:spLocks/>
          </p:cNvSpPr>
          <p:nvPr/>
        </p:nvSpPr>
        <p:spPr>
          <a:xfrm>
            <a:off x="1702865" y="2351588"/>
            <a:ext cx="8634209" cy="1119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NeueLT Pro 75 Bd (Títulos)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DA291C"/>
                </a:solidFill>
              </a:rPr>
              <a:t>Formación de talento para una internacionalización sostenible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6A9CCC-6BA4-352A-B716-1DAC11B2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625" y="5577917"/>
            <a:ext cx="1525020" cy="888992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3AC3718-5D8F-1D99-84A3-BEB7E18F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3AEF275-28F7-58A8-F5B3-D9ADDC6A0897}"/>
              </a:ext>
            </a:extLst>
          </p:cNvPr>
          <p:cNvSpPr/>
          <p:nvPr/>
        </p:nvSpPr>
        <p:spPr>
          <a:xfrm>
            <a:off x="411420" y="467134"/>
            <a:ext cx="11369160" cy="863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AFFF4A1-D3F1-C9C2-D719-679B4DA7AD88}"/>
              </a:ext>
            </a:extLst>
          </p:cNvPr>
          <p:cNvGrpSpPr/>
          <p:nvPr/>
        </p:nvGrpSpPr>
        <p:grpSpPr>
          <a:xfrm>
            <a:off x="351366" y="391091"/>
            <a:ext cx="11337206" cy="1047750"/>
            <a:chOff x="353507" y="461963"/>
            <a:chExt cx="11337206" cy="104775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CD1A72D-66A9-6846-3215-D0011CEF0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507" y="465855"/>
              <a:ext cx="2857500" cy="9906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C5F66D6-005A-20B3-A4C3-D218057B2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427" y="461963"/>
              <a:ext cx="3533775" cy="1047750"/>
            </a:xfrm>
            <a:prstGeom prst="rect">
              <a:avLst/>
            </a:prstGeom>
          </p:spPr>
        </p:pic>
        <p:pic>
          <p:nvPicPr>
            <p:cNvPr id="13" name="Imagen 12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84168F72-D3C1-527A-B543-1071A5F7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860" y="569629"/>
              <a:ext cx="3799853" cy="658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57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999073C-5A9B-47D7-9304-9BB8356F2E94}"/>
              </a:ext>
            </a:extLst>
          </p:cNvPr>
          <p:cNvSpPr txBox="1">
            <a:spLocks/>
          </p:cNvSpPr>
          <p:nvPr/>
        </p:nvSpPr>
        <p:spPr>
          <a:xfrm>
            <a:off x="434339" y="460597"/>
            <a:ext cx="9633795" cy="524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lang="es-ES" sz="3200">
                <a:solidFill>
                  <a:srgbClr val="D52B1E"/>
                </a:solidFill>
                <a:latin typeface="+mj-lt"/>
                <a:cs typeface="Arial" pitchFamily="34" charset="0"/>
              </a:defRPr>
            </a:lvl1pPr>
          </a:lstStyle>
          <a:p>
            <a:pPr defTabSz="914446"/>
            <a:r>
              <a:rPr lang="es-ES" sz="2900" dirty="0">
                <a:solidFill>
                  <a:srgbClr val="DA291C"/>
                </a:solidFill>
                <a:latin typeface="HelveticaNeueLT Std" panose="020B0604020202020204" pitchFamily="34" charset="0"/>
              </a:rPr>
              <a:t>Una necesidad de </a:t>
            </a:r>
            <a:r>
              <a:rPr lang="es-ES" sz="2400" dirty="0">
                <a:solidFill>
                  <a:schemeClr val="bg1">
                    <a:lumMod val="65000"/>
                  </a:schemeClr>
                </a:solidFill>
                <a:latin typeface="HelveticaNeueLT Std" panose="020B0604020202020204" pitchFamily="34" charset="0"/>
              </a:rPr>
              <a:t>nuestros jóvenes y nuestras empresas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9801018-7592-6A09-E040-E050A73985EA}"/>
              </a:ext>
            </a:extLst>
          </p:cNvPr>
          <p:cNvGrpSpPr/>
          <p:nvPr/>
        </p:nvGrpSpPr>
        <p:grpSpPr>
          <a:xfrm>
            <a:off x="359114" y="2411412"/>
            <a:ext cx="11473771" cy="3963889"/>
            <a:chOff x="318857" y="1667774"/>
            <a:chExt cx="11473771" cy="3562792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6C8D3F62-B2D6-D6D5-BC98-0D4BB24F0FFC}"/>
                </a:ext>
              </a:extLst>
            </p:cNvPr>
            <p:cNvSpPr/>
            <p:nvPr/>
          </p:nvSpPr>
          <p:spPr>
            <a:xfrm>
              <a:off x="512059" y="1667774"/>
              <a:ext cx="11001330" cy="3266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Marcador de texto 6">
              <a:extLst>
                <a:ext uri="{FF2B5EF4-FFF2-40B4-BE49-F238E27FC236}">
                  <a16:creationId xmlns:a16="http://schemas.microsoft.com/office/drawing/2014/main" id="{FE1E7F87-C538-465D-AF2C-2CD6FFB2E34C}"/>
                </a:ext>
              </a:extLst>
            </p:cNvPr>
            <p:cNvSpPr txBox="1">
              <a:spLocks/>
            </p:cNvSpPr>
            <p:nvPr/>
          </p:nvSpPr>
          <p:spPr>
            <a:xfrm>
              <a:off x="318857" y="1751567"/>
              <a:ext cx="11473771" cy="34789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0" marR="0" lvl="1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C00000"/>
                  </a:solidFill>
                  <a:latin typeface="+mj-lt"/>
                </a:defRPr>
              </a:lvl2pPr>
              <a:lvl3pPr marL="0" marR="0" lvl="2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454E53"/>
                  </a:solidFill>
                  <a:latin typeface="+mj-lt"/>
                </a:defRPr>
              </a:lvl3pPr>
              <a:lvl4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400" b="0" dirty="0" smtClean="0">
                  <a:cs typeface="Arial" pitchFamily="34" charset="0"/>
                </a:defRPr>
              </a:lvl4pPr>
              <a:lvl5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200" b="0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Escasez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profesionales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adecuadamente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preparados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: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buena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formación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teórica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,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pero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poca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experiencia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práctica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161290">
                <a:buClr>
                  <a:srgbClr val="C00000"/>
                </a:buClr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Necesidad creciente de personal internacionalizado: dar entrada a un mayor </a:t>
              </a:r>
              <a:r>
                <a:rPr lang="es-E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nº</a:t>
              </a: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jóvenes (becarios ICEX solo 275)</a:t>
              </a: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Necesidad de dar cabida a perfiles profesionales más variados, no solo universitarios: más inclusivo</a:t>
              </a: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Demanda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un mayor nº de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empresas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españolas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exportadoras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en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2008: 100.000;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en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2022: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más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200.000</a:t>
              </a: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r>
                <a:rPr lang="es-E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LT Pro 45 Lt" panose="020B0403020202020204" pitchFamily="34" charset="0"/>
                  <a:cs typeface="Arial" pitchFamily="34" charset="0"/>
                </a:rPr>
                <a:t>Dificultad de obtención de visados para jóvenes en destinos extranjeros: 2022 + 70% becas ICEX en empresas en España.</a:t>
              </a:r>
            </a:p>
            <a:p>
              <a:pPr marL="322580" indent="-161290">
                <a:buClr>
                  <a:srgbClr val="C00000"/>
                </a:buClr>
                <a:buFont typeface="Arial"/>
                <a:buChar char="•"/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322580" lvl="3" indent="-161290">
                <a:buClr>
                  <a:srgbClr val="C00000"/>
                </a:buClr>
                <a:buFont typeface="Arial"/>
                <a:buChar char="•"/>
              </a:pP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Modelo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éxito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Francia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durante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más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de 20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años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con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una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media de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jóvenes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/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año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: 10.000</a:t>
              </a:r>
            </a:p>
            <a:p>
              <a:pPr>
                <a:buClr>
                  <a:srgbClr val="C00000"/>
                </a:buClr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>
                <a:buClr>
                  <a:srgbClr val="C00000"/>
                </a:buClr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>
                <a:buClr>
                  <a:srgbClr val="C00000"/>
                </a:buClr>
              </a:pP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endParaRPr lang="es-ES" dirty="0"/>
            </a:p>
            <a:p>
              <a:endParaRPr lang="es-ES" dirty="0"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7C4922B-D82A-0919-9DB4-230285F3B4CA}"/>
              </a:ext>
            </a:extLst>
          </p:cNvPr>
          <p:cNvSpPr txBox="1"/>
          <p:nvPr/>
        </p:nvSpPr>
        <p:spPr>
          <a:xfrm>
            <a:off x="645544" y="1303196"/>
            <a:ext cx="609887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DA291C"/>
                </a:solidFill>
                <a:latin typeface="HelveticaNeueLT Pro 55 Roman" panose="020B0604020202020204" pitchFamily="34" charset="0"/>
                <a:cs typeface="Arial" pitchFamily="34" charset="0"/>
              </a:rPr>
              <a:t>¿Por qué es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  <a:cs typeface="Arial" pitchFamily="34" charset="0"/>
              </a:rPr>
              <a:t>una necesidad?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0248397-32AA-D034-0167-56EB204FC4E7}"/>
              </a:ext>
            </a:extLst>
          </p:cNvPr>
          <p:cNvSpPr/>
          <p:nvPr/>
        </p:nvSpPr>
        <p:spPr>
          <a:xfrm rot="16200000" flipH="1">
            <a:off x="3601034" y="-885022"/>
            <a:ext cx="45719" cy="5685435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47B3061-18D3-EC4E-7E09-CA1D9B65F420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011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6A4DFEE-EDE2-41A3-764B-D1200594280C}"/>
              </a:ext>
            </a:extLst>
          </p:cNvPr>
          <p:cNvGrpSpPr/>
          <p:nvPr/>
        </p:nvGrpSpPr>
        <p:grpSpPr>
          <a:xfrm>
            <a:off x="493296" y="421992"/>
            <a:ext cx="11803912" cy="4427989"/>
            <a:chOff x="493296" y="421992"/>
            <a:chExt cx="11803912" cy="4427989"/>
          </a:xfrm>
        </p:grpSpPr>
        <p:sp>
          <p:nvSpPr>
            <p:cNvPr id="6" name="Título 3">
              <a:extLst>
                <a:ext uri="{FF2B5EF4-FFF2-40B4-BE49-F238E27FC236}">
                  <a16:creationId xmlns:a16="http://schemas.microsoft.com/office/drawing/2014/main" id="{6EE2B55D-64F9-9929-E133-A1B00185C9AF}"/>
                </a:ext>
              </a:extLst>
            </p:cNvPr>
            <p:cNvSpPr txBox="1">
              <a:spLocks/>
            </p:cNvSpPr>
            <p:nvPr/>
          </p:nvSpPr>
          <p:spPr>
            <a:xfrm>
              <a:off x="493296" y="421992"/>
              <a:ext cx="11803912" cy="5246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>
                <a:spcBef>
                  <a:spcPct val="0"/>
                </a:spcBef>
                <a:buNone/>
                <a:defRPr lang="es-ES" sz="3200">
                  <a:solidFill>
                    <a:srgbClr val="D52B1E"/>
                  </a:solidFill>
                  <a:latin typeface="+mj-lt"/>
                  <a:cs typeface="Arial" pitchFamily="34" charset="0"/>
                </a:defRPr>
              </a:lvl1pPr>
            </a:lstStyle>
            <a:p>
              <a:pPr defTabSz="914446"/>
              <a:r>
                <a:rPr lang="es-ES" sz="2900" dirty="0">
                  <a:solidFill>
                    <a:srgbClr val="DA291C"/>
                  </a:solidFill>
                  <a:latin typeface="HelveticaNeueLT Std" panose="020B0604020202020204" pitchFamily="34" charset="0"/>
                </a:rPr>
                <a:t>Un eje estratégico para ICEX: </a:t>
              </a:r>
              <a:r>
                <a:rPr lang="es-ES" sz="2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NeueLT Std" panose="020B0604020202020204" pitchFamily="34" charset="0"/>
                </a:rPr>
                <a:t>formación de talento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A9AEDE7-6244-875C-9C81-E80165CD48A9}"/>
                </a:ext>
              </a:extLst>
            </p:cNvPr>
            <p:cNvGrpSpPr/>
            <p:nvPr/>
          </p:nvGrpSpPr>
          <p:grpSpPr>
            <a:xfrm>
              <a:off x="5910668" y="2287981"/>
              <a:ext cx="5114253" cy="2562000"/>
              <a:chOff x="6127963" y="2054048"/>
              <a:chExt cx="5114253" cy="2562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23E787D-2488-7B4E-4259-EF6532EC98E9}"/>
                  </a:ext>
                </a:extLst>
              </p:cNvPr>
              <p:cNvSpPr/>
              <p:nvPr/>
            </p:nvSpPr>
            <p:spPr>
              <a:xfrm>
                <a:off x="9649740" y="2615746"/>
                <a:ext cx="1517685" cy="553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900"/>
                  </a:lnSpc>
                  <a:tabLst>
                    <a:tab pos="1169988" algn="l"/>
                  </a:tabLst>
                </a:pPr>
                <a:endParaRPr lang="es-ES" dirty="0"/>
              </a:p>
            </p:txBody>
          </p:sp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4A69C0C9-C7A5-90C8-059B-05783871344D}"/>
                  </a:ext>
                </a:extLst>
              </p:cNvPr>
              <p:cNvGrpSpPr/>
              <p:nvPr/>
            </p:nvGrpSpPr>
            <p:grpSpPr>
              <a:xfrm>
                <a:off x="6127963" y="2054048"/>
                <a:ext cx="5114253" cy="2562000"/>
                <a:chOff x="6481491" y="1715622"/>
                <a:chExt cx="5114253" cy="2562000"/>
              </a:xfrm>
            </p:grpSpPr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id="{A7115441-3867-DC67-9916-CEA481A0F97E}"/>
                    </a:ext>
                  </a:extLst>
                </p:cNvPr>
                <p:cNvSpPr/>
                <p:nvPr/>
              </p:nvSpPr>
              <p:spPr>
                <a:xfrm>
                  <a:off x="6642439" y="2300588"/>
                  <a:ext cx="1517685" cy="5533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900"/>
                    </a:lnSpc>
                    <a:tabLst>
                      <a:tab pos="1169988" algn="l"/>
                    </a:tabLst>
                  </a:pPr>
                  <a:endParaRPr lang="es-ES" dirty="0"/>
                </a:p>
              </p:txBody>
            </p:sp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4ED03DF0-4333-F473-E5A2-C796AC36AE42}"/>
                    </a:ext>
                  </a:extLst>
                </p:cNvPr>
                <p:cNvSpPr txBox="1"/>
                <p:nvPr/>
              </p:nvSpPr>
              <p:spPr>
                <a:xfrm>
                  <a:off x="6702221" y="2296517"/>
                  <a:ext cx="5277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bg1"/>
                      </a:solidFill>
                      <a:latin typeface="HelveticaNeueLT Pro 75 Bd" panose="020B0804020202020204" pitchFamily="34" charset="0"/>
                    </a:rPr>
                    <a:t>01</a:t>
                  </a:r>
                </a:p>
              </p:txBody>
            </p:sp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EC8F4CDF-F506-028E-BF42-21890DDEE56B}"/>
                    </a:ext>
                  </a:extLst>
                </p:cNvPr>
                <p:cNvSpPr/>
                <p:nvPr/>
              </p:nvSpPr>
              <p:spPr>
                <a:xfrm>
                  <a:off x="8334748" y="2291531"/>
                  <a:ext cx="1517685" cy="5533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900"/>
                    </a:lnSpc>
                    <a:tabLst>
                      <a:tab pos="1169988" algn="l"/>
                    </a:tabLst>
                  </a:pPr>
                  <a:endParaRPr lang="es-ES" dirty="0"/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979AD7-AB72-802E-4D8F-9466F8A2B90D}"/>
                    </a:ext>
                  </a:extLst>
                </p:cNvPr>
                <p:cNvSpPr txBox="1"/>
                <p:nvPr/>
              </p:nvSpPr>
              <p:spPr>
                <a:xfrm>
                  <a:off x="8361353" y="2313129"/>
                  <a:ext cx="5277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bg1"/>
                      </a:solidFill>
                      <a:latin typeface="HelveticaNeueLT Pro 75 Bd" panose="020B0804020202020204" pitchFamily="34" charset="0"/>
                    </a:rPr>
                    <a:t>02</a:t>
                  </a:r>
                </a:p>
              </p:txBody>
            </p:sp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58C7AFA3-FD67-CA6F-C3E7-C90142CFA7FE}"/>
                    </a:ext>
                  </a:extLst>
                </p:cNvPr>
                <p:cNvSpPr txBox="1"/>
                <p:nvPr/>
              </p:nvSpPr>
              <p:spPr>
                <a:xfrm>
                  <a:off x="10068134" y="2326385"/>
                  <a:ext cx="5277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bg1"/>
                      </a:solidFill>
                      <a:latin typeface="HelveticaNeueLT Pro 75 Bd" panose="020B0804020202020204" pitchFamily="34" charset="0"/>
                    </a:rPr>
                    <a:t>03</a:t>
                  </a:r>
                </a:p>
              </p:txBody>
            </p: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9C58A224-3A2D-72D5-A457-84CBF02F3CC3}"/>
                    </a:ext>
                  </a:extLst>
                </p:cNvPr>
                <p:cNvSpPr txBox="1"/>
                <p:nvPr/>
              </p:nvSpPr>
              <p:spPr>
                <a:xfrm>
                  <a:off x="6682510" y="3026876"/>
                  <a:ext cx="160047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dirty="0">
                      <a:solidFill>
                        <a:srgbClr val="454E53"/>
                      </a:solidFill>
                      <a:latin typeface="HelveticaNeueLT Pro 45 Lt" panose="020B0403020202020204" pitchFamily="34" charset="0"/>
                    </a:rPr>
                    <a:t>Inicio en </a:t>
                  </a:r>
                  <a:r>
                    <a:rPr lang="es-ES" sz="1400" b="1" dirty="0">
                      <a:solidFill>
                        <a:srgbClr val="454E53"/>
                      </a:solidFill>
                      <a:latin typeface="HelveticaNeueLT Pro 45 Lt" panose="020B0403020202020204" pitchFamily="34" charset="0"/>
                    </a:rPr>
                    <a:t>2023</a:t>
                  </a:r>
                </a:p>
                <a:p>
                  <a:endParaRPr lang="es-ES" sz="1400" b="1" dirty="0">
                    <a:solidFill>
                      <a:srgbClr val="454E53"/>
                    </a:solidFill>
                    <a:latin typeface="HelveticaNeueLT Pro 45 Lt" panose="020B0403020202020204" pitchFamily="34" charset="0"/>
                  </a:endParaRPr>
                </a:p>
                <a:p>
                  <a:r>
                    <a:rPr lang="es-ES" sz="1400" b="1" dirty="0">
                      <a:solidFill>
                        <a:srgbClr val="454E53"/>
                      </a:solidFill>
                      <a:latin typeface="HelveticaNeueLT Pro 45 Lt" panose="020B0403020202020204" pitchFamily="34" charset="0"/>
                    </a:rPr>
                    <a:t>Financiado por UE Next Gen.</a:t>
                  </a:r>
                </a:p>
              </p:txBody>
            </p:sp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BC1B09DB-C847-0923-0A66-91AD62F4A3F0}"/>
                    </a:ext>
                  </a:extLst>
                </p:cNvPr>
                <p:cNvSpPr txBox="1"/>
                <p:nvPr/>
              </p:nvSpPr>
              <p:spPr>
                <a:xfrm>
                  <a:off x="8422807" y="2892627"/>
                  <a:ext cx="1494587" cy="138499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s-ES" sz="1400" dirty="0">
                      <a:solidFill>
                        <a:srgbClr val="333F48"/>
                      </a:solidFill>
                      <a:latin typeface="HelveticaNeueLT Pro 45 Lt"/>
                    </a:rPr>
                    <a:t>Prácticas formativas hasta 12 meses para universitarios y/o de FP superior y media</a:t>
                  </a:r>
                  <a:endParaRPr lang="es-ES" sz="1400" b="1" dirty="0">
                    <a:solidFill>
                      <a:srgbClr val="333F48"/>
                    </a:solidFill>
                    <a:latin typeface="HelveticaNeueLT Pro 45 Lt" panose="020B0403020202020204" pitchFamily="34" charset="0"/>
                  </a:endParaRPr>
                </a:p>
              </p:txBody>
            </p:sp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7235DA71-2B28-38AC-E53D-0216536ED73D}"/>
                    </a:ext>
                  </a:extLst>
                </p:cNvPr>
                <p:cNvSpPr txBox="1"/>
                <p:nvPr/>
              </p:nvSpPr>
              <p:spPr>
                <a:xfrm>
                  <a:off x="10003268" y="3099697"/>
                  <a:ext cx="1561416" cy="95410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s-ES" sz="1400" dirty="0">
                      <a:solidFill>
                        <a:srgbClr val="333F48"/>
                      </a:solidFill>
                      <a:latin typeface="HelveticaNeueLT Pro 45 Lt"/>
                    </a:rPr>
                    <a:t>Objetivo: formar 2.000 jóvenes hasta finales de 2024</a:t>
                  </a:r>
                  <a:endParaRPr lang="es-ES" sz="1400" b="1" dirty="0">
                    <a:solidFill>
                      <a:srgbClr val="333F48"/>
                    </a:solidFill>
                    <a:latin typeface="HelveticaNeueLT Pro 45 Lt" panose="020B0403020202020204" pitchFamily="34" charset="0"/>
                  </a:endParaRPr>
                </a:p>
              </p:txBody>
            </p:sp>
            <p:sp>
              <p:nvSpPr>
                <p:cNvPr id="30" name="Rectángulo 29">
                  <a:extLst>
                    <a:ext uri="{FF2B5EF4-FFF2-40B4-BE49-F238E27FC236}">
                      <a16:creationId xmlns:a16="http://schemas.microsoft.com/office/drawing/2014/main" id="{04921925-C89B-4EDC-C891-9ABE3A70FDA9}"/>
                    </a:ext>
                  </a:extLst>
                </p:cNvPr>
                <p:cNvSpPr/>
                <p:nvPr/>
              </p:nvSpPr>
              <p:spPr>
                <a:xfrm>
                  <a:off x="6668219" y="1715622"/>
                  <a:ext cx="4832888" cy="502458"/>
                </a:xfrm>
                <a:prstGeom prst="rect">
                  <a:avLst/>
                </a:prstGeom>
                <a:solidFill>
                  <a:srgbClr val="DA29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1DD157F6-4284-AAF1-CE30-BBB5E984A2A0}"/>
                    </a:ext>
                  </a:extLst>
                </p:cNvPr>
                <p:cNvSpPr txBox="1"/>
                <p:nvPr/>
              </p:nvSpPr>
              <p:spPr>
                <a:xfrm>
                  <a:off x="6481491" y="1773987"/>
                  <a:ext cx="51142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600" b="1" dirty="0">
                      <a:solidFill>
                        <a:schemeClr val="bg1"/>
                      </a:solidFill>
                      <a:latin typeface="HelveticaNeueLT Pro 45 Lt" panose="020B0403020202020204" pitchFamily="34" charset="0"/>
                      <a:cs typeface="Arial" pitchFamily="34" charset="0"/>
                    </a:rPr>
                    <a:t>Proyecto ICEX Vives</a:t>
                  </a:r>
                </a:p>
              </p:txBody>
            </p:sp>
          </p:grp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F29E4E7-4267-17C0-2531-DE3D5AB6D89C}"/>
                </a:ext>
              </a:extLst>
            </p:cNvPr>
            <p:cNvGrpSpPr/>
            <p:nvPr/>
          </p:nvGrpSpPr>
          <p:grpSpPr>
            <a:xfrm>
              <a:off x="552685" y="2268547"/>
              <a:ext cx="4995870" cy="2445926"/>
              <a:chOff x="504062" y="1680153"/>
              <a:chExt cx="4995870" cy="2445926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C299A310-2A94-80C7-28FB-E39FFD3E32B3}"/>
                  </a:ext>
                </a:extLst>
              </p:cNvPr>
              <p:cNvSpPr/>
              <p:nvPr/>
            </p:nvSpPr>
            <p:spPr>
              <a:xfrm>
                <a:off x="504062" y="2295206"/>
                <a:ext cx="1517685" cy="5533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900"/>
                  </a:lnSpc>
                  <a:tabLst>
                    <a:tab pos="1169988" algn="l"/>
                  </a:tabLst>
                </a:pPr>
                <a:endParaRPr lang="es-ES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7B99F68-798A-890B-3EF4-54A6B8672842}"/>
                  </a:ext>
                </a:extLst>
              </p:cNvPr>
              <p:cNvSpPr txBox="1"/>
              <p:nvPr/>
            </p:nvSpPr>
            <p:spPr>
              <a:xfrm>
                <a:off x="514621" y="2904991"/>
                <a:ext cx="1666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solidFill>
                      <a:srgbClr val="454E53"/>
                    </a:solidFill>
                    <a:latin typeface="HelveticaNeueLT Pro 45 Lt" panose="020B0403020202020204" pitchFamily="34" charset="0"/>
                  </a:rPr>
                  <a:t>Creado en </a:t>
                </a:r>
                <a:r>
                  <a:rPr lang="es-ES" sz="1400" b="1" dirty="0">
                    <a:solidFill>
                      <a:srgbClr val="454E53"/>
                    </a:solidFill>
                    <a:latin typeface="HelveticaNeueLT Pro 45 Lt" panose="020B0403020202020204" pitchFamily="34" charset="0"/>
                  </a:rPr>
                  <a:t>1975</a:t>
                </a:r>
              </a:p>
              <a:p>
                <a:endParaRPr lang="es-ES" sz="1400" b="1" dirty="0">
                  <a:solidFill>
                    <a:srgbClr val="454E53"/>
                  </a:solidFill>
                  <a:latin typeface="HelveticaNeueLT Pro 45 Lt" panose="020B0403020202020204" pitchFamily="34" charset="0"/>
                </a:endParaRPr>
              </a:p>
              <a:p>
                <a:r>
                  <a:rPr lang="es-ES" sz="1400" b="1" dirty="0">
                    <a:solidFill>
                      <a:srgbClr val="454E53"/>
                    </a:solidFill>
                    <a:latin typeface="HelveticaNeueLT Pro 45 Lt" panose="020B0403020202020204" pitchFamily="34" charset="0"/>
                  </a:rPr>
                  <a:t>Año 2022:       47ª promoción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42EAE40-556D-D3D7-A81F-7898DF156DEA}"/>
                  </a:ext>
                </a:extLst>
              </p:cNvPr>
              <p:cNvSpPr txBox="1"/>
              <p:nvPr/>
            </p:nvSpPr>
            <p:spPr>
              <a:xfrm>
                <a:off x="563844" y="2291135"/>
                <a:ext cx="527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>
                    <a:solidFill>
                      <a:schemeClr val="bg1"/>
                    </a:solidFill>
                    <a:latin typeface="HelveticaNeueLT Pro 75 Bd" panose="020B0804020202020204" pitchFamily="34" charset="0"/>
                  </a:rPr>
                  <a:t>01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71141BF-3240-9FAE-4940-7D0465BF52FC}"/>
                  </a:ext>
                </a:extLst>
              </p:cNvPr>
              <p:cNvSpPr/>
              <p:nvPr/>
            </p:nvSpPr>
            <p:spPr>
              <a:xfrm>
                <a:off x="2196371" y="2286149"/>
                <a:ext cx="1517685" cy="5533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900"/>
                  </a:lnSpc>
                  <a:tabLst>
                    <a:tab pos="1169988" algn="l"/>
                  </a:tabLst>
                </a:pPr>
                <a:endParaRPr lang="es-ES" dirty="0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874B48A-81E3-95AC-35F3-0EA84E565E9F}"/>
                  </a:ext>
                </a:extLst>
              </p:cNvPr>
              <p:cNvSpPr txBox="1"/>
              <p:nvPr/>
            </p:nvSpPr>
            <p:spPr>
              <a:xfrm>
                <a:off x="2247454" y="2921274"/>
                <a:ext cx="1454823" cy="11695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1400" dirty="0">
                    <a:solidFill>
                      <a:srgbClr val="333F48"/>
                    </a:solidFill>
                    <a:latin typeface="HelveticaNeueLT Pro 45 Lt"/>
                  </a:rPr>
                  <a:t>Itinerario formativo de 3 años para graduados universitarios</a:t>
                </a:r>
                <a:endParaRPr lang="es-ES" sz="1400" b="1" dirty="0">
                  <a:solidFill>
                    <a:srgbClr val="333F48"/>
                  </a:solidFill>
                  <a:latin typeface="HelveticaNeueLT Pro 45 Lt" panose="020B0403020202020204" pitchFamily="34" charset="0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733E153-0F7F-78F0-2758-5D083378BBF3}"/>
                  </a:ext>
                </a:extLst>
              </p:cNvPr>
              <p:cNvSpPr txBox="1"/>
              <p:nvPr/>
            </p:nvSpPr>
            <p:spPr>
              <a:xfrm>
                <a:off x="2222976" y="2307747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solidFill>
                      <a:schemeClr val="bg1"/>
                    </a:solidFill>
                    <a:latin typeface="HelveticaNeueLT Pro 75 Bd" panose="020B0804020202020204" pitchFamily="34" charset="0"/>
                  </a:rPr>
                  <a:t>02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9C0D9AB-4C56-5457-9430-BEC3C9ED5B2D}"/>
                  </a:ext>
                </a:extLst>
              </p:cNvPr>
              <p:cNvSpPr/>
              <p:nvPr/>
            </p:nvSpPr>
            <p:spPr>
              <a:xfrm>
                <a:off x="3897150" y="2242430"/>
                <a:ext cx="1517685" cy="5533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900"/>
                  </a:lnSpc>
                  <a:tabLst>
                    <a:tab pos="1169988" algn="l"/>
                  </a:tabLst>
                </a:pPr>
                <a:endParaRPr lang="es-ES" dirty="0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45B5EA2-562A-01FB-8B57-8C84FD40B01C}"/>
                  </a:ext>
                </a:extLst>
              </p:cNvPr>
              <p:cNvSpPr txBox="1"/>
              <p:nvPr/>
            </p:nvSpPr>
            <p:spPr>
              <a:xfrm>
                <a:off x="3917188" y="2956528"/>
                <a:ext cx="1490550" cy="11695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1400" dirty="0">
                    <a:solidFill>
                      <a:srgbClr val="333F48"/>
                    </a:solidFill>
                    <a:latin typeface="HelveticaNeueLT Pro 45 Lt"/>
                  </a:rPr>
                  <a:t>Más de </a:t>
                </a:r>
                <a:r>
                  <a:rPr lang="es-ES" sz="1400" b="1" dirty="0">
                    <a:solidFill>
                      <a:srgbClr val="333F48"/>
                    </a:solidFill>
                    <a:latin typeface="HelveticaNeueLT Pro 45 Lt"/>
                  </a:rPr>
                  <a:t>6.000 becarios/as en áreas de </a:t>
                </a:r>
                <a:r>
                  <a:rPr lang="es-ES" sz="1400" b="1" dirty="0" err="1">
                    <a:solidFill>
                      <a:srgbClr val="333F48"/>
                    </a:solidFill>
                    <a:latin typeface="HelveticaNeueLT Pro 45 Lt"/>
                  </a:rPr>
                  <a:t>internacionalizacion</a:t>
                </a:r>
                <a:endParaRPr lang="es-ES" sz="1400" b="1" dirty="0">
                  <a:solidFill>
                    <a:srgbClr val="333F48"/>
                  </a:solidFill>
                  <a:latin typeface="HelveticaNeueLT Pro 45 Lt" panose="020B0403020202020204" pitchFamily="34" charset="0"/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F5E69B7-30CB-BA05-216D-F20D155FE6B0}"/>
                  </a:ext>
                </a:extLst>
              </p:cNvPr>
              <p:cNvSpPr txBox="1"/>
              <p:nvPr/>
            </p:nvSpPr>
            <p:spPr>
              <a:xfrm>
                <a:off x="3929757" y="227847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solidFill>
                      <a:schemeClr val="bg1"/>
                    </a:solidFill>
                    <a:latin typeface="HelveticaNeueLT Pro 75 Bd" panose="020B0804020202020204" pitchFamily="34" charset="0"/>
                  </a:rPr>
                  <a:t>03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51D8AFD-B8A7-03D8-344B-2C461D95F9F7}"/>
                  </a:ext>
                </a:extLst>
              </p:cNvPr>
              <p:cNvSpPr/>
              <p:nvPr/>
            </p:nvSpPr>
            <p:spPr>
              <a:xfrm>
                <a:off x="514621" y="1680153"/>
                <a:ext cx="4900214" cy="5024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C000"/>
                  </a:solidFill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F5BBF77-F1CA-FAAD-5998-51190AB493B3}"/>
                  </a:ext>
                </a:extLst>
              </p:cNvPr>
              <p:cNvSpPr txBox="1"/>
              <p:nvPr/>
            </p:nvSpPr>
            <p:spPr>
              <a:xfrm>
                <a:off x="596256" y="1723935"/>
                <a:ext cx="49036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bg1"/>
                    </a:solidFill>
                    <a:latin typeface="HelveticaNeueLT Pro 45 Lt" panose="020B0403020202020204" pitchFamily="34" charset="0"/>
                    <a:cs typeface="Arial" pitchFamily="34" charset="0"/>
                  </a:rPr>
                  <a:t>Becas de </a:t>
                </a:r>
                <a:r>
                  <a:rPr lang="es-ES" sz="1600" dirty="0">
                    <a:solidFill>
                      <a:schemeClr val="bg1"/>
                    </a:solidFill>
                    <a:latin typeface="HelveticaNeueLT Pro 45 Lt" panose="020B0403020202020204" pitchFamily="34" charset="0"/>
                    <a:cs typeface="Arial" pitchFamily="34" charset="0"/>
                  </a:rPr>
                  <a:t>Internacionalización</a:t>
                </a:r>
              </a:p>
            </p:txBody>
          </p:sp>
        </p:grpSp>
      </p:grpSp>
      <p:sp>
        <p:nvSpPr>
          <p:cNvPr id="3" name="AutoShape 2">
            <a:extLst>
              <a:ext uri="{FF2B5EF4-FFF2-40B4-BE49-F238E27FC236}">
                <a16:creationId xmlns:a16="http://schemas.microsoft.com/office/drawing/2014/main" id="{CE9C10EF-BAE7-2C2D-A67B-FBA5BDF189EC}"/>
              </a:ext>
            </a:extLst>
          </p:cNvPr>
          <p:cNvSpPr/>
          <p:nvPr/>
        </p:nvSpPr>
        <p:spPr>
          <a:xfrm rot="16200000" flipH="1">
            <a:off x="4897515" y="-3256577"/>
            <a:ext cx="68774" cy="8638870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AB4FB2-BAEC-2E58-E482-1008CCF09F73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700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CEEFBECA-6A11-9292-80E0-44EC88749FD3}"/>
              </a:ext>
            </a:extLst>
          </p:cNvPr>
          <p:cNvSpPr/>
          <p:nvPr/>
        </p:nvSpPr>
        <p:spPr>
          <a:xfrm>
            <a:off x="140040" y="1165548"/>
            <a:ext cx="3742603" cy="936104"/>
          </a:xfrm>
          <a:prstGeom prst="rect">
            <a:avLst/>
          </a:prstGeom>
          <a:solidFill>
            <a:srgbClr val="DA291C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B0AC53F-DA59-B6BF-5936-685B79C7C266}"/>
              </a:ext>
            </a:extLst>
          </p:cNvPr>
          <p:cNvSpPr/>
          <p:nvPr/>
        </p:nvSpPr>
        <p:spPr>
          <a:xfrm>
            <a:off x="8309016" y="1165548"/>
            <a:ext cx="3750422" cy="936104"/>
          </a:xfrm>
          <a:prstGeom prst="rect">
            <a:avLst/>
          </a:prstGeom>
          <a:solidFill>
            <a:srgbClr val="333F48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33F33BC-B0F3-6EE3-6A8C-0614DA6F20C9}"/>
              </a:ext>
            </a:extLst>
          </p:cNvPr>
          <p:cNvSpPr/>
          <p:nvPr/>
        </p:nvSpPr>
        <p:spPr>
          <a:xfrm>
            <a:off x="4094984" y="1165548"/>
            <a:ext cx="3935705" cy="936104"/>
          </a:xfrm>
          <a:prstGeom prst="rect">
            <a:avLst/>
          </a:prstGeom>
          <a:solidFill>
            <a:srgbClr val="FFCD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F3B4821-3780-D582-BBEA-8D73112037A8}"/>
              </a:ext>
            </a:extLst>
          </p:cNvPr>
          <p:cNvSpPr/>
          <p:nvPr/>
        </p:nvSpPr>
        <p:spPr>
          <a:xfrm>
            <a:off x="4094984" y="2101651"/>
            <a:ext cx="3970843" cy="405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7D0F48B-39A4-B5ED-3B84-05EF2F589F2F}"/>
              </a:ext>
            </a:extLst>
          </p:cNvPr>
          <p:cNvSpPr/>
          <p:nvPr/>
        </p:nvSpPr>
        <p:spPr>
          <a:xfrm>
            <a:off x="140379" y="2101652"/>
            <a:ext cx="3742604" cy="405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2FFA403-0F15-96A6-C292-1FE0342B3F47}"/>
              </a:ext>
            </a:extLst>
          </p:cNvPr>
          <p:cNvSpPr/>
          <p:nvPr/>
        </p:nvSpPr>
        <p:spPr>
          <a:xfrm>
            <a:off x="8309016" y="2101651"/>
            <a:ext cx="3701013" cy="405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D0504A3-1086-4FEE-BEEA-7B9FFE05C43C}"/>
              </a:ext>
            </a:extLst>
          </p:cNvPr>
          <p:cNvSpPr/>
          <p:nvPr/>
        </p:nvSpPr>
        <p:spPr>
          <a:xfrm>
            <a:off x="377419" y="1375163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¿Qué es?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0615B6-C88D-4AAD-B4AC-82CB7706CA00}"/>
              </a:ext>
            </a:extLst>
          </p:cNvPr>
          <p:cNvSpPr/>
          <p:nvPr/>
        </p:nvSpPr>
        <p:spPr>
          <a:xfrm>
            <a:off x="4230023" y="1374631"/>
            <a:ext cx="225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Objetivos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C4718C9-CABD-495A-B231-01CBF3752F54}"/>
              </a:ext>
            </a:extLst>
          </p:cNvPr>
          <p:cNvSpPr/>
          <p:nvPr/>
        </p:nvSpPr>
        <p:spPr>
          <a:xfrm>
            <a:off x="8530750" y="1374630"/>
            <a:ext cx="2009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Cifras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D4FD1F-C3FE-48D7-877A-EFFBCB5DFE21}"/>
              </a:ext>
            </a:extLst>
          </p:cNvPr>
          <p:cNvSpPr/>
          <p:nvPr/>
        </p:nvSpPr>
        <p:spPr>
          <a:xfrm>
            <a:off x="269014" y="235636"/>
            <a:ext cx="100284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900" dirty="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rPr>
              <a:t>Proyecto ICEX Vives</a:t>
            </a:r>
          </a:p>
        </p:txBody>
      </p:sp>
      <p:pic>
        <p:nvPicPr>
          <p:cNvPr id="29" name="Gráfico 28" descr="Insignia de portapapeles contorno">
            <a:extLst>
              <a:ext uri="{FF2B5EF4-FFF2-40B4-BE49-F238E27FC236}">
                <a16:creationId xmlns:a16="http://schemas.microsoft.com/office/drawing/2014/main" id="{9F22A543-9A68-FD33-2E75-B61047DB3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07" y="1299783"/>
            <a:ext cx="514664" cy="514664"/>
          </a:xfrm>
          <a:prstGeom prst="rect">
            <a:avLst/>
          </a:prstGeom>
        </p:spPr>
      </p:pic>
      <p:pic>
        <p:nvPicPr>
          <p:cNvPr id="30" name="Gráfico 29" descr="Reseña de cliente contorno">
            <a:extLst>
              <a:ext uri="{FF2B5EF4-FFF2-40B4-BE49-F238E27FC236}">
                <a16:creationId xmlns:a16="http://schemas.microsoft.com/office/drawing/2014/main" id="{E1F5CB10-5FB4-D80D-85A6-01CED395F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5930" y="1309593"/>
            <a:ext cx="548234" cy="548234"/>
          </a:xfrm>
          <a:prstGeom prst="rect">
            <a:avLst/>
          </a:prstGeom>
        </p:spPr>
      </p:pic>
      <p:pic>
        <p:nvPicPr>
          <p:cNvPr id="34" name="Gráfico 33" descr="Apretón de manos contorno">
            <a:extLst>
              <a:ext uri="{FF2B5EF4-FFF2-40B4-BE49-F238E27FC236}">
                <a16:creationId xmlns:a16="http://schemas.microsoft.com/office/drawing/2014/main" id="{223E7C40-63C8-E501-9FCB-01076FC62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0111" y="1205615"/>
            <a:ext cx="755703" cy="755703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F847C90-7061-EE36-8E96-CC0702E752A0}"/>
              </a:ext>
            </a:extLst>
          </p:cNvPr>
          <p:cNvSpPr txBox="1"/>
          <p:nvPr/>
        </p:nvSpPr>
        <p:spPr>
          <a:xfrm>
            <a:off x="99217" y="2492955"/>
            <a:ext cx="3654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Proyecto de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prácticas formativas en el exterior para jóvenes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, focalizado en adquirir experiencia internacional en la empresa con un proyecto en el mercado de destino.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5DCD31F-25B3-C55E-2404-A14937ED21DA}"/>
              </a:ext>
            </a:extLst>
          </p:cNvPr>
          <p:cNvSpPr txBox="1"/>
          <p:nvPr/>
        </p:nvSpPr>
        <p:spPr>
          <a:xfrm>
            <a:off x="4175201" y="2505566"/>
            <a:ext cx="3583211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Formación integral y cualificación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, en el ámbito internacional, de jóvenes para su inserción exitosa en el mercado laboral</a:t>
            </a:r>
          </a:p>
          <a:p>
            <a:pPr algn="just">
              <a:spcAft>
                <a:spcPts val="600"/>
              </a:spcAft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Contribuir a la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internacionalización de la empresa española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, reforzando su presencia permanente en los mercados de destino.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565FF5F-7A68-8F60-885E-75DC7FA67FBA}"/>
              </a:ext>
            </a:extLst>
          </p:cNvPr>
          <p:cNvSpPr txBox="1"/>
          <p:nvPr/>
        </p:nvSpPr>
        <p:spPr>
          <a:xfrm>
            <a:off x="8407905" y="2488320"/>
            <a:ext cx="36021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Empresas: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Más de 700 empresas registradas.</a:t>
            </a:r>
          </a:p>
          <a:p>
            <a:pPr algn="just">
              <a:spcAft>
                <a:spcPts val="600"/>
              </a:spcAft>
            </a:pPr>
            <a:endPara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Prácticas: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Más de 1600 prácticas registradas.</a:t>
            </a:r>
          </a:p>
          <a:p>
            <a:pPr algn="just">
              <a:spcAft>
                <a:spcPts val="600"/>
              </a:spcAft>
            </a:pPr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Jóvenes: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Más de 8800 registros únicos.</a:t>
            </a:r>
          </a:p>
          <a:p>
            <a:pPr algn="just">
              <a:spcAft>
                <a:spcPts val="600"/>
              </a:spcAft>
            </a:pPr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Beneficiarios: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Mas de 600 beneficiarios.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5472F54-4990-0A7F-3A2A-62C8D9C68DB4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098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3B0AC53F-DA59-B6BF-5936-685B79C7C266}"/>
              </a:ext>
            </a:extLst>
          </p:cNvPr>
          <p:cNvSpPr/>
          <p:nvPr/>
        </p:nvSpPr>
        <p:spPr>
          <a:xfrm>
            <a:off x="8121651" y="1499771"/>
            <a:ext cx="3744000" cy="936104"/>
          </a:xfrm>
          <a:prstGeom prst="rect">
            <a:avLst/>
          </a:prstGeom>
          <a:solidFill>
            <a:srgbClr val="333F48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EEFBECA-6A11-9292-80E0-44EC88749FD3}"/>
              </a:ext>
            </a:extLst>
          </p:cNvPr>
          <p:cNvSpPr/>
          <p:nvPr/>
        </p:nvSpPr>
        <p:spPr>
          <a:xfrm>
            <a:off x="344759" y="1499771"/>
            <a:ext cx="3742603" cy="936104"/>
          </a:xfrm>
          <a:prstGeom prst="rect">
            <a:avLst/>
          </a:prstGeom>
          <a:solidFill>
            <a:srgbClr val="DA291C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33F33BC-B0F3-6EE3-6A8C-0614DA6F20C9}"/>
              </a:ext>
            </a:extLst>
          </p:cNvPr>
          <p:cNvSpPr/>
          <p:nvPr/>
        </p:nvSpPr>
        <p:spPr>
          <a:xfrm>
            <a:off x="4231350" y="1499771"/>
            <a:ext cx="3744000" cy="936104"/>
          </a:xfrm>
          <a:prstGeom prst="rect">
            <a:avLst/>
          </a:prstGeom>
          <a:solidFill>
            <a:srgbClr val="FFCD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00"/>
              </a:lnSpc>
              <a:tabLst>
                <a:tab pos="1169988" algn="l"/>
              </a:tabLst>
            </a:pPr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F3B4821-3780-D582-BBEA-8D73112037A8}"/>
              </a:ext>
            </a:extLst>
          </p:cNvPr>
          <p:cNvSpPr/>
          <p:nvPr/>
        </p:nvSpPr>
        <p:spPr>
          <a:xfrm>
            <a:off x="4231350" y="2479104"/>
            <a:ext cx="3744000" cy="38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7D0F48B-39A4-B5ED-3B84-05EF2F589F2F}"/>
              </a:ext>
            </a:extLst>
          </p:cNvPr>
          <p:cNvSpPr/>
          <p:nvPr/>
        </p:nvSpPr>
        <p:spPr>
          <a:xfrm>
            <a:off x="344758" y="2479104"/>
            <a:ext cx="3742604" cy="38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2FFA403-0F15-96A6-C292-1FE0342B3F47}"/>
              </a:ext>
            </a:extLst>
          </p:cNvPr>
          <p:cNvSpPr/>
          <p:nvPr/>
        </p:nvSpPr>
        <p:spPr>
          <a:xfrm>
            <a:off x="8121651" y="2479104"/>
            <a:ext cx="3744000" cy="38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D0504A3-1086-4FEE-BEEA-7B9FFE05C43C}"/>
              </a:ext>
            </a:extLst>
          </p:cNvPr>
          <p:cNvSpPr/>
          <p:nvPr/>
        </p:nvSpPr>
        <p:spPr>
          <a:xfrm>
            <a:off x="388265" y="1675748"/>
            <a:ext cx="1917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¿Qué empresas?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0615B6-C88D-4AAD-B4AC-82CB7706CA00}"/>
              </a:ext>
            </a:extLst>
          </p:cNvPr>
          <p:cNvSpPr/>
          <p:nvPr/>
        </p:nvSpPr>
        <p:spPr>
          <a:xfrm>
            <a:off x="4268234" y="1814386"/>
            <a:ext cx="2250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¿Qué jóvenes?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C4718C9-CABD-495A-B231-01CBF3752F54}"/>
              </a:ext>
            </a:extLst>
          </p:cNvPr>
          <p:cNvSpPr/>
          <p:nvPr/>
        </p:nvSpPr>
        <p:spPr>
          <a:xfrm>
            <a:off x="8436345" y="1550160"/>
            <a:ext cx="32431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¿Qué tipo </a:t>
            </a:r>
          </a:p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bg1"/>
                </a:solidFill>
                <a:latin typeface="HelveticaNeueLT Pro 55 Lt"/>
                <a:cs typeface="Arial" pitchFamily="34" charset="0"/>
              </a:rPr>
              <a:t>de prácticas?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D4FD1F-C3FE-48D7-877A-EFFBCB5DFE21}"/>
              </a:ext>
            </a:extLst>
          </p:cNvPr>
          <p:cNvSpPr/>
          <p:nvPr/>
        </p:nvSpPr>
        <p:spPr>
          <a:xfrm>
            <a:off x="269014" y="235636"/>
            <a:ext cx="100284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900" dirty="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rPr>
              <a:t>Proyecto ICEX Vives: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Proyecto para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prácticas formativas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 pitchFamily="34" charset="0"/>
                <a:cs typeface="Arial" pitchFamily="34" charset="0"/>
              </a:rPr>
              <a:t> (no laborales) de jóvenes en empresas españolas el extranjero</a:t>
            </a:r>
            <a:endParaRPr lang="es-ES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s-ES" sz="2900" dirty="0">
              <a:solidFill>
                <a:srgbClr val="DA291C"/>
              </a:solidFill>
              <a:latin typeface="HelveticaNeueLT Std" panose="020B0604020202020204" pitchFamily="34" charset="0"/>
              <a:cs typeface="Arial" pitchFamily="34" charset="0"/>
            </a:endParaRPr>
          </a:p>
        </p:txBody>
      </p:sp>
      <p:pic>
        <p:nvPicPr>
          <p:cNvPr id="30" name="Gráfico 29" descr="Reseña de cliente contorno">
            <a:extLst>
              <a:ext uri="{FF2B5EF4-FFF2-40B4-BE49-F238E27FC236}">
                <a16:creationId xmlns:a16="http://schemas.microsoft.com/office/drawing/2014/main" id="{E1F5CB10-5FB4-D80D-85A6-01CED395F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672" y="1733697"/>
            <a:ext cx="548234" cy="548234"/>
          </a:xfrm>
          <a:prstGeom prst="rect">
            <a:avLst/>
          </a:prstGeom>
        </p:spPr>
      </p:pic>
      <p:pic>
        <p:nvPicPr>
          <p:cNvPr id="34" name="Gráfico 33" descr="Apretón de manos contorno">
            <a:extLst>
              <a:ext uri="{FF2B5EF4-FFF2-40B4-BE49-F238E27FC236}">
                <a16:creationId xmlns:a16="http://schemas.microsoft.com/office/drawing/2014/main" id="{223E7C40-63C8-E501-9FCB-01076FC6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127" y="1589971"/>
            <a:ext cx="755703" cy="755703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F847C90-7061-EE36-8E96-CC0702E752A0}"/>
              </a:ext>
            </a:extLst>
          </p:cNvPr>
          <p:cNvSpPr txBox="1"/>
          <p:nvPr/>
        </p:nvSpPr>
        <p:spPr>
          <a:xfrm>
            <a:off x="383457" y="2674947"/>
            <a:ext cx="365457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Constituidas legalmente en España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Con un proyecto internacional</a:t>
            </a:r>
          </a:p>
          <a:p>
            <a:pPr marL="355600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Con un plan formativo para cada joven en prácticas</a:t>
            </a:r>
          </a:p>
          <a:p>
            <a:pPr marL="355600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Con</a:t>
            </a: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 un tutor en destino propio o de la entidad anfitriona</a:t>
            </a:r>
          </a:p>
          <a:p>
            <a:pPr marL="355600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Solicitudes validadas por </a:t>
            </a:r>
            <a:r>
              <a:rPr lang="es-ES" sz="1800" dirty="0" err="1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Ofecomes</a:t>
            </a:r>
            <a:r>
              <a:rPr lang="es-ES" sz="1800" dirty="0">
                <a:solidFill>
                  <a:srgbClr val="333F48"/>
                </a:solidFill>
                <a:latin typeface="HelveticaNeueLT Pro 45 Lt" panose="020B0403020202020204" pitchFamily="34" charset="0"/>
                <a:cs typeface="Arial" pitchFamily="34" charset="0"/>
              </a:rPr>
              <a:t> en destino y aprobadas por ICEX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HelveticaNeueLT Std L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5DCD31F-25B3-C55E-2404-A14937ED21DA}"/>
              </a:ext>
            </a:extLst>
          </p:cNvPr>
          <p:cNvSpPr txBox="1"/>
          <p:nvPr/>
        </p:nvSpPr>
        <p:spPr>
          <a:xfrm>
            <a:off x="4311745" y="2667139"/>
            <a:ext cx="35832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Nacionalidad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española o de la UE residentes en España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Edad entre 18 y 30 años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Titulación: Grado universitario, Formación Profesional grado medio y superior</a:t>
            </a:r>
          </a:p>
          <a:p>
            <a:pPr>
              <a:buClr>
                <a:srgbClr val="C00000"/>
              </a:buClr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565FF5F-7A68-8F60-885E-75DC7FA67FBA}"/>
              </a:ext>
            </a:extLst>
          </p:cNvPr>
          <p:cNvSpPr txBox="1"/>
          <p:nvPr/>
        </p:nvSpPr>
        <p:spPr>
          <a:xfrm>
            <a:off x="8206419" y="2518527"/>
            <a:ext cx="360212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La empresa define la práctica según sus necesidades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Ejemplos: comercial, financiera, producción, administrativa, recursos humanos, control de calidad, TI, logística, marketing, ingeniería, ciencias de la salud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Destino: Uno o varios países; una o varias empresas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Duración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6 a 12 meses. F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ormación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 en España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E7F68E-A45A-654B-52DF-6F1138B21A40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249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8E5AD644-22B2-4D31-AEC9-7371B776383F}"/>
              </a:ext>
            </a:extLst>
          </p:cNvPr>
          <p:cNvSpPr txBox="1">
            <a:spLocks/>
          </p:cNvSpPr>
          <p:nvPr/>
        </p:nvSpPr>
        <p:spPr>
          <a:xfrm>
            <a:off x="2831495" y="2042994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F92D3E56-A529-4FF6-88BA-E68BF88EE5DC}"/>
              </a:ext>
            </a:extLst>
          </p:cNvPr>
          <p:cNvSpPr txBox="1">
            <a:spLocks/>
          </p:cNvSpPr>
          <p:nvPr/>
        </p:nvSpPr>
        <p:spPr>
          <a:xfrm>
            <a:off x="441829" y="5374630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B15F053F-6C4F-45D6-9EDE-14FD9C13B257}"/>
              </a:ext>
            </a:extLst>
          </p:cNvPr>
          <p:cNvSpPr txBox="1">
            <a:spLocks/>
          </p:cNvSpPr>
          <p:nvPr/>
        </p:nvSpPr>
        <p:spPr>
          <a:xfrm>
            <a:off x="6282580" y="1687128"/>
            <a:ext cx="5764210" cy="13366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C00000"/>
                </a:solidFill>
                <a:latin typeface="+mj-lt"/>
              </a:defRPr>
            </a:lvl2pPr>
            <a:lvl3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454E53"/>
                </a:solidFill>
                <a:latin typeface="+mj-lt"/>
              </a:defRPr>
            </a:lvl3pPr>
            <a:lvl4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b="0" dirty="0" smtClean="0"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200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s-ES_tradnl" sz="1200" dirty="0">
              <a:latin typeface="Helvetica Neue" panose="02000503000000020004"/>
            </a:endParaRPr>
          </a:p>
          <a:p>
            <a:pPr>
              <a:buClr>
                <a:srgbClr val="D52B1E"/>
              </a:buClr>
            </a:pPr>
            <a:endParaRPr lang="es-ES_tradnl" sz="1400" dirty="0">
              <a:solidFill>
                <a:srgbClr val="333F48"/>
              </a:solidFill>
              <a:latin typeface="HelveticaNeueLT Pro 45 Lt" panose="020B0403020202020204" pitchFamily="34" charset="0"/>
            </a:endParaRPr>
          </a:p>
          <a:p>
            <a:endParaRPr lang="es-ES_tradnl" sz="1400" dirty="0"/>
          </a:p>
          <a:p>
            <a:endParaRPr lang="es-ES_tradnl" sz="1400" dirty="0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9D8943F2-87DF-AC35-7B8F-5421094BCD42}"/>
              </a:ext>
            </a:extLst>
          </p:cNvPr>
          <p:cNvSpPr txBox="1">
            <a:spLocks/>
          </p:cNvSpPr>
          <p:nvPr/>
        </p:nvSpPr>
        <p:spPr>
          <a:xfrm>
            <a:off x="586436" y="1424702"/>
            <a:ext cx="10708439" cy="423398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C00000"/>
                </a:solidFill>
                <a:latin typeface="+mj-lt"/>
              </a:defRPr>
            </a:lvl2pPr>
            <a:lvl3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454E53"/>
                </a:solidFill>
                <a:latin typeface="+mj-lt"/>
              </a:defRPr>
            </a:lvl3pPr>
            <a:lvl4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b="0" dirty="0" smtClean="0"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200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Destinos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países que cuenten con Oficina Comercial. La práctica podrá desarrollarse en un país o varios, de forma simultánea (Vives Regional) o sucesiva.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Sede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propia o “estructura anfitriona”.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La </a:t>
            </a:r>
            <a:r>
              <a:rPr lang="es-ES_tradnl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estructura anfitriona</a:t>
            </a: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 puede ser:</a:t>
            </a:r>
          </a:p>
          <a:p>
            <a:pPr marL="714375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La sede de su distribuidor/agente comercial en destino.</a:t>
            </a:r>
          </a:p>
          <a:p>
            <a:pPr marL="714375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Cámaras de Comercio españolas en el exterior.</a:t>
            </a:r>
          </a:p>
          <a:p>
            <a:pPr marL="714375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Multinacionales españolas, que dispongan de un acuerdo con la empresa española. </a:t>
            </a:r>
          </a:p>
          <a:p>
            <a:pPr marL="714375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Universidades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y/o Centros de Formación.</a:t>
            </a: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La Oficina Comercial, bien el Consejero o persona en quien este delegue, deberá validar la existencia de la sede anfitriona ofrecida por la empresa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para</a:t>
            </a:r>
            <a:r>
              <a:rPr lang="es-ES" sz="1800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desarrollar las prácticas formativas, informando así a ICEX para que proceda a aceptar o rechazar la oferta de prácticas.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D1C7ACD-84A2-607C-0AD0-C673B89198A0}"/>
              </a:ext>
            </a:extLst>
          </p:cNvPr>
          <p:cNvGrpSpPr/>
          <p:nvPr/>
        </p:nvGrpSpPr>
        <p:grpSpPr>
          <a:xfrm>
            <a:off x="287994" y="5658688"/>
            <a:ext cx="11616011" cy="400110"/>
            <a:chOff x="394017" y="5787066"/>
            <a:chExt cx="11616011" cy="40011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99D5229-114F-E66D-153D-363882E659DC}"/>
                </a:ext>
              </a:extLst>
            </p:cNvPr>
            <p:cNvSpPr/>
            <p:nvPr/>
          </p:nvSpPr>
          <p:spPr>
            <a:xfrm>
              <a:off x="3759215" y="5787066"/>
              <a:ext cx="46735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" sz="2000" dirty="0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Libre </a:t>
              </a:r>
              <a:r>
                <a:rPr lang="es-ES" sz="2000" dirty="0" err="1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matching</a:t>
              </a:r>
              <a:r>
                <a:rPr lang="es-ES" sz="2000" dirty="0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 entre jóvenes y empresas</a:t>
              </a:r>
            </a:p>
          </p:txBody>
        </p:sp>
        <p:sp>
          <p:nvSpPr>
            <p:cNvPr id="23" name="AutoShape 2">
              <a:extLst>
                <a:ext uri="{FF2B5EF4-FFF2-40B4-BE49-F238E27FC236}">
                  <a16:creationId xmlns:a16="http://schemas.microsoft.com/office/drawing/2014/main" id="{4E7517BA-E68A-3246-E326-0499B97D9267}"/>
                </a:ext>
              </a:extLst>
            </p:cNvPr>
            <p:cNvSpPr/>
            <p:nvPr/>
          </p:nvSpPr>
          <p:spPr>
            <a:xfrm rot="16200000" flipH="1">
              <a:off x="10286735" y="4307915"/>
              <a:ext cx="45719" cy="3400867"/>
            </a:xfrm>
            <a:prstGeom prst="rect">
              <a:avLst/>
            </a:prstGeom>
            <a:solidFill>
              <a:srgbClr val="FECB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AutoShape 2">
              <a:extLst>
                <a:ext uri="{FF2B5EF4-FFF2-40B4-BE49-F238E27FC236}">
                  <a16:creationId xmlns:a16="http://schemas.microsoft.com/office/drawing/2014/main" id="{656559C1-96BB-C790-4917-C60E6875D05B}"/>
                </a:ext>
              </a:extLst>
            </p:cNvPr>
            <p:cNvSpPr/>
            <p:nvPr/>
          </p:nvSpPr>
          <p:spPr>
            <a:xfrm rot="16200000">
              <a:off x="2008700" y="4410169"/>
              <a:ext cx="45719" cy="3275086"/>
            </a:xfrm>
            <a:prstGeom prst="rect">
              <a:avLst/>
            </a:prstGeom>
            <a:solidFill>
              <a:srgbClr val="FECB00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73C7341-D35D-8141-B3A2-BACCB2BFA13E}"/>
              </a:ext>
            </a:extLst>
          </p:cNvPr>
          <p:cNvSpPr txBox="1">
            <a:spLocks/>
          </p:cNvSpPr>
          <p:nvPr/>
        </p:nvSpPr>
        <p:spPr>
          <a:xfrm>
            <a:off x="586436" y="360258"/>
            <a:ext cx="6453555" cy="529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900" b="1" dirty="0">
                <a:latin typeface="HelveticaNeueLT Pro 55 Roman" panose="020B0604020202020204" pitchFamily="34" charset="0"/>
              </a:rPr>
              <a:t>(1) La práctica formativa </a:t>
            </a:r>
            <a:r>
              <a:rPr lang="es-ES" sz="29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en detalle: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1832F58-11DA-E9B8-1A6E-383EDD63C3CE}"/>
              </a:ext>
            </a:extLst>
          </p:cNvPr>
          <p:cNvSpPr/>
          <p:nvPr/>
        </p:nvSpPr>
        <p:spPr>
          <a:xfrm rot="16200000" flipH="1">
            <a:off x="3689177" y="-1997302"/>
            <a:ext cx="45719" cy="6229783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67DF0F2-D791-E408-8314-19B983B536B5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779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8E5AD644-22B2-4D31-AEC9-7371B776383F}"/>
              </a:ext>
            </a:extLst>
          </p:cNvPr>
          <p:cNvSpPr txBox="1">
            <a:spLocks/>
          </p:cNvSpPr>
          <p:nvPr/>
        </p:nvSpPr>
        <p:spPr>
          <a:xfrm>
            <a:off x="2831495" y="2042994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:a16="http://schemas.microsoft.com/office/drawing/2014/main" id="{F92D3E56-A529-4FF6-88BA-E68BF88EE5DC}"/>
              </a:ext>
            </a:extLst>
          </p:cNvPr>
          <p:cNvSpPr txBox="1">
            <a:spLocks/>
          </p:cNvSpPr>
          <p:nvPr/>
        </p:nvSpPr>
        <p:spPr>
          <a:xfrm>
            <a:off x="441829" y="5374630"/>
            <a:ext cx="2749243" cy="5681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kern="1200" dirty="0" smtClean="0">
                <a:solidFill>
                  <a:schemeClr val="tx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  <a:lvl2pPr marL="6286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1" kern="1200">
                <a:solidFill>
                  <a:srgbClr val="D52B1E"/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1076325" marR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100" kern="1200">
                <a:solidFill>
                  <a:schemeClr val="tx1"/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1"/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kern="1200">
                <a:solidFill>
                  <a:schemeClr val="accent3"/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>
              <a:solidFill>
                <a:srgbClr val="333F48"/>
              </a:solidFill>
            </a:endParaRPr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B15F053F-6C4F-45D6-9EDE-14FD9C13B257}"/>
              </a:ext>
            </a:extLst>
          </p:cNvPr>
          <p:cNvSpPr txBox="1">
            <a:spLocks/>
          </p:cNvSpPr>
          <p:nvPr/>
        </p:nvSpPr>
        <p:spPr>
          <a:xfrm>
            <a:off x="6282580" y="1687128"/>
            <a:ext cx="5764210" cy="13366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C00000"/>
                </a:solidFill>
                <a:latin typeface="+mj-lt"/>
              </a:defRPr>
            </a:lvl2pPr>
            <a:lvl3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454E53"/>
                </a:solidFill>
                <a:latin typeface="+mj-lt"/>
              </a:defRPr>
            </a:lvl3pPr>
            <a:lvl4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b="0" dirty="0" smtClean="0"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200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s-ES_tradnl" sz="1200" dirty="0">
              <a:latin typeface="Helvetica Neue" panose="02000503000000020004"/>
            </a:endParaRPr>
          </a:p>
          <a:p>
            <a:pPr>
              <a:buClr>
                <a:srgbClr val="D52B1E"/>
              </a:buClr>
            </a:pPr>
            <a:endParaRPr lang="es-ES_tradnl" sz="1400" dirty="0">
              <a:solidFill>
                <a:srgbClr val="333F48"/>
              </a:solidFill>
              <a:latin typeface="HelveticaNeueLT Pro 45 Lt" panose="020B0403020202020204" pitchFamily="34" charset="0"/>
            </a:endParaRPr>
          </a:p>
          <a:p>
            <a:endParaRPr lang="es-ES_tradnl" sz="1400" dirty="0"/>
          </a:p>
          <a:p>
            <a:endParaRPr lang="es-ES_tradnl" sz="14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5BBEEEB-A875-B1F6-16FB-1EB666BA67FE}"/>
              </a:ext>
            </a:extLst>
          </p:cNvPr>
          <p:cNvGrpSpPr/>
          <p:nvPr/>
        </p:nvGrpSpPr>
        <p:grpSpPr>
          <a:xfrm>
            <a:off x="654074" y="480527"/>
            <a:ext cx="10162673" cy="5395171"/>
            <a:chOff x="502348" y="3400116"/>
            <a:chExt cx="10162673" cy="5348728"/>
          </a:xfrm>
        </p:grpSpPr>
        <p:sp>
          <p:nvSpPr>
            <p:cNvPr id="14" name="Título 3">
              <a:extLst>
                <a:ext uri="{FF2B5EF4-FFF2-40B4-BE49-F238E27FC236}">
                  <a16:creationId xmlns:a16="http://schemas.microsoft.com/office/drawing/2014/main" id="{DB3AF97E-4291-6522-0C90-A144FD23CB4B}"/>
                </a:ext>
              </a:extLst>
            </p:cNvPr>
            <p:cNvSpPr txBox="1">
              <a:spLocks/>
            </p:cNvSpPr>
            <p:nvPr/>
          </p:nvSpPr>
          <p:spPr>
            <a:xfrm>
              <a:off x="502348" y="3400116"/>
              <a:ext cx="7264807" cy="5246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es-ES"/>
              </a:defPPr>
              <a:lvl1pPr>
                <a:spcBef>
                  <a:spcPct val="0"/>
                </a:spcBef>
                <a:buNone/>
                <a:defRPr sz="3200">
                  <a:solidFill>
                    <a:srgbClr val="DA291C"/>
                  </a:solidFill>
                  <a:latin typeface="HelveticaNeueLT Std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es-ES" sz="2900" b="1" dirty="0">
                  <a:latin typeface="HelveticaNeueLT Pro 55 Roman" panose="020B0604020202020204" pitchFamily="34" charset="0"/>
                </a:rPr>
                <a:t>(..2) La práctica formativa </a:t>
              </a:r>
              <a:r>
                <a:rPr lang="es-ES" sz="2900" b="1" dirty="0">
                  <a:solidFill>
                    <a:schemeClr val="bg1">
                      <a:lumMod val="50000"/>
                    </a:schemeClr>
                  </a:solidFill>
                  <a:latin typeface="HelveticaNeueLT Pro 55 Roman" panose="020B0604020202020204" pitchFamily="34" charset="0"/>
                </a:rPr>
                <a:t>en detalle</a:t>
              </a:r>
              <a:r>
                <a:rPr lang="es-ES" sz="2900" b="1" dirty="0">
                  <a:solidFill>
                    <a:srgbClr val="414248"/>
                  </a:solidFill>
                  <a:latin typeface="HelveticaNeueLT Pro 55 Roman" panose="020B0604020202020204" pitchFamily="34" charset="0"/>
                </a:rPr>
                <a:t>:</a:t>
              </a:r>
              <a:endParaRPr lang="es-ES" sz="2400" b="1" dirty="0">
                <a:solidFill>
                  <a:srgbClr val="414248"/>
                </a:solidFill>
                <a:latin typeface="HelveticaNeueLT Pro 55 Roman" panose="020B0604020202020204" pitchFamily="34" charset="0"/>
              </a:endParaRPr>
            </a:p>
          </p:txBody>
        </p:sp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0E141E59-1188-9492-EA4D-EABA0DA6AFF0}"/>
                </a:ext>
              </a:extLst>
            </p:cNvPr>
            <p:cNvSpPr/>
            <p:nvPr/>
          </p:nvSpPr>
          <p:spPr>
            <a:xfrm rot="16200000">
              <a:off x="3844199" y="760105"/>
              <a:ext cx="45325" cy="6616228"/>
            </a:xfrm>
            <a:prstGeom prst="rect">
              <a:avLst/>
            </a:prstGeom>
            <a:solidFill>
              <a:srgbClr val="FECB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Marcador de texto 6">
              <a:extLst>
                <a:ext uri="{FF2B5EF4-FFF2-40B4-BE49-F238E27FC236}">
                  <a16:creationId xmlns:a16="http://schemas.microsoft.com/office/drawing/2014/main" id="{9D8943F2-87DF-AC35-7B8F-5421094BCD42}"/>
                </a:ext>
              </a:extLst>
            </p:cNvPr>
            <p:cNvSpPr txBox="1">
              <a:spLocks/>
            </p:cNvSpPr>
            <p:nvPr/>
          </p:nvSpPr>
          <p:spPr>
            <a:xfrm>
              <a:off x="558748" y="4733991"/>
              <a:ext cx="10106273" cy="4014853"/>
            </a:xfrm>
            <a:prstGeom prst="rect">
              <a:avLst/>
            </a:prstGeom>
          </p:spPr>
          <p:txBody>
            <a:bodyPr vert="horz" lIns="68580" tIns="34290" rIns="68580" bIns="34290" rtlCol="0" anchor="t">
              <a:noAutofit/>
            </a:bodyPr>
            <a:lstStyle>
              <a:lvl1pPr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0" marR="0" lvl="1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C00000"/>
                  </a:solidFill>
                  <a:latin typeface="+mj-lt"/>
                </a:defRPr>
              </a:lvl2pPr>
              <a:lvl3pPr marL="0" marR="0" lvl="2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b="1" dirty="0" smtClean="0">
                  <a:solidFill>
                    <a:srgbClr val="454E53"/>
                  </a:solidFill>
                  <a:latin typeface="+mj-lt"/>
                </a:defRPr>
              </a:lvl3pPr>
              <a:lvl4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400" b="0" dirty="0" smtClean="0">
                  <a:cs typeface="Arial" pitchFamily="34" charset="0"/>
                </a:defRPr>
              </a:lvl4pPr>
              <a:lvl5pPr marL="0" marR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s-ES" sz="1200" b="0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sz="18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Tramitación</a:t>
              </a: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:</a:t>
              </a:r>
            </a:p>
            <a:p>
              <a:pPr marL="714375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UE:  incorporación en 3-4 semanas desde la firma del compromiso, el día 1 de cada mes</a:t>
              </a:r>
            </a:p>
            <a:p>
              <a:pPr marL="714375" indent="-28575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Terceros países: en función de la duración de los trámites para la concesión del visado o permisos, el día 1 de cada mes.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ICEX se hará cargo y llevará a cabo las gestiones administrativas relacionadas con las </a:t>
              </a:r>
              <a:r>
                <a:rPr lang="es-ES_tradnl" sz="18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retenciones</a:t>
              </a: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fiscales aplicables y </a:t>
              </a:r>
              <a:r>
                <a:rPr lang="es-ES_tradnl" sz="18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cotizaciones</a:t>
              </a: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a la Seguridad Social.</a:t>
              </a:r>
            </a:p>
            <a:p>
              <a:pPr>
                <a:buClr>
                  <a:srgbClr val="C00000"/>
                </a:buClr>
              </a:pPr>
              <a:endParaRPr lang="es-ES_tradnl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sz="18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Doble</a:t>
              </a:r>
              <a:r>
                <a:rPr lang="es-ES_tradnl" sz="18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 tutorización</a:t>
              </a: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: un tutor de la Oficina Comercial y otro propio de la empresa o de la “estructura anfitriona”.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_tradnl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NeueLT Pro 45 Lt" panose="020B0403020202020204" pitchFamily="34" charset="0"/>
                </a:rPr>
                <a:t>Existe posibilidad de interrupción o cancelación de la práctica bajo determinados supuestos.</a:t>
              </a: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>
                <a:buClr>
                  <a:srgbClr val="C00000"/>
                </a:buClr>
              </a:pPr>
              <a:endParaRPr lang="es-ES_tradn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_trad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D1C7ACD-84A2-607C-0AD0-C673B89198A0}"/>
              </a:ext>
            </a:extLst>
          </p:cNvPr>
          <p:cNvGrpSpPr/>
          <p:nvPr/>
        </p:nvGrpSpPr>
        <p:grpSpPr>
          <a:xfrm>
            <a:off x="287994" y="5658688"/>
            <a:ext cx="11616011" cy="400110"/>
            <a:chOff x="394017" y="5787066"/>
            <a:chExt cx="11616011" cy="40011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99D5229-114F-E66D-153D-363882E659DC}"/>
                </a:ext>
              </a:extLst>
            </p:cNvPr>
            <p:cNvSpPr/>
            <p:nvPr/>
          </p:nvSpPr>
          <p:spPr>
            <a:xfrm>
              <a:off x="3759215" y="5787066"/>
              <a:ext cx="46735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" sz="2000" dirty="0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Libre </a:t>
              </a:r>
              <a:r>
                <a:rPr lang="es-ES" sz="2000" dirty="0" err="1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matching</a:t>
              </a:r>
              <a:r>
                <a:rPr lang="es-ES" sz="2000" dirty="0">
                  <a:solidFill>
                    <a:srgbClr val="C00000"/>
                  </a:solidFill>
                  <a:latin typeface="HelveticaNeueLT Pro 45 Lt" panose="020B0403020202020204" pitchFamily="34" charset="0"/>
                </a:rPr>
                <a:t> entre jóvenes y empresas</a:t>
              </a:r>
            </a:p>
          </p:txBody>
        </p:sp>
        <p:sp>
          <p:nvSpPr>
            <p:cNvPr id="23" name="AutoShape 2">
              <a:extLst>
                <a:ext uri="{FF2B5EF4-FFF2-40B4-BE49-F238E27FC236}">
                  <a16:creationId xmlns:a16="http://schemas.microsoft.com/office/drawing/2014/main" id="{4E7517BA-E68A-3246-E326-0499B97D9267}"/>
                </a:ext>
              </a:extLst>
            </p:cNvPr>
            <p:cNvSpPr/>
            <p:nvPr/>
          </p:nvSpPr>
          <p:spPr>
            <a:xfrm rot="16200000" flipH="1">
              <a:off x="10286735" y="4307915"/>
              <a:ext cx="45719" cy="3400867"/>
            </a:xfrm>
            <a:prstGeom prst="rect">
              <a:avLst/>
            </a:prstGeom>
            <a:solidFill>
              <a:srgbClr val="FECB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AutoShape 2">
              <a:extLst>
                <a:ext uri="{FF2B5EF4-FFF2-40B4-BE49-F238E27FC236}">
                  <a16:creationId xmlns:a16="http://schemas.microsoft.com/office/drawing/2014/main" id="{656559C1-96BB-C790-4917-C60E6875D05B}"/>
                </a:ext>
              </a:extLst>
            </p:cNvPr>
            <p:cNvSpPr/>
            <p:nvPr/>
          </p:nvSpPr>
          <p:spPr>
            <a:xfrm rot="16200000">
              <a:off x="2008700" y="4410169"/>
              <a:ext cx="45719" cy="3275086"/>
            </a:xfrm>
            <a:prstGeom prst="rect">
              <a:avLst/>
            </a:prstGeom>
            <a:solidFill>
              <a:srgbClr val="FECB00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C866256-0C59-F67D-9775-669F48DE6DF2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8252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2D8844BC-E5EB-7BDB-BE06-F61D307BA288}"/>
              </a:ext>
            </a:extLst>
          </p:cNvPr>
          <p:cNvSpPr txBox="1">
            <a:spLocks/>
          </p:cNvSpPr>
          <p:nvPr/>
        </p:nvSpPr>
        <p:spPr>
          <a:xfrm>
            <a:off x="581329" y="354878"/>
            <a:ext cx="9633825" cy="491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>
                <a:solidFill>
                  <a:srgbClr val="DA291C"/>
                </a:solidFill>
                <a:latin typeface="HelveticaNeueLT Std" panose="020B0604020202020204" pitchFamily="34" charset="0"/>
                <a:cs typeface="Arial" pitchFamily="34" charset="0"/>
              </a:defRPr>
            </a:lvl1pPr>
          </a:lstStyle>
          <a:p>
            <a:r>
              <a:rPr lang="es-ES" sz="2900" b="1" dirty="0">
                <a:latin typeface="HelveticaNeueLT Pro 55 Roman" panose="020B0604020202020204" pitchFamily="34" charset="0"/>
              </a:rPr>
              <a:t>(..3) </a:t>
            </a:r>
            <a:r>
              <a:rPr lang="es-ES" sz="2800" b="1" dirty="0">
                <a:latin typeface="HelveticaNeueLT Pro 55 Roman" panose="020B0604020202020204" pitchFamily="34" charset="0"/>
              </a:rPr>
              <a:t>La práctica formativa en detalle: </a:t>
            </a:r>
            <a:r>
              <a:rPr lang="es-ES" sz="2900" b="1" dirty="0">
                <a:solidFill>
                  <a:schemeClr val="bg1">
                    <a:lumMod val="50000"/>
                  </a:schemeClr>
                </a:solidFill>
                <a:latin typeface="HelveticaNeueLT Pro 55 Roman" panose="020B0604020202020204" pitchFamily="34" charset="0"/>
              </a:rPr>
              <a:t>documentos </a:t>
            </a:r>
            <a:endParaRPr lang="es-ES" sz="2400" b="1" dirty="0">
              <a:solidFill>
                <a:schemeClr val="bg1">
                  <a:lumMod val="50000"/>
                </a:schemeClr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0CD7AE3F-9E97-E9E3-2EDA-041589F2BFAC}"/>
              </a:ext>
            </a:extLst>
          </p:cNvPr>
          <p:cNvSpPr/>
          <p:nvPr/>
        </p:nvSpPr>
        <p:spPr>
          <a:xfrm rot="16200000">
            <a:off x="5319199" y="-3677115"/>
            <a:ext cx="45719" cy="9521459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B64794F2-64E2-DC2C-5E3D-06A379B387CE}"/>
              </a:ext>
            </a:extLst>
          </p:cNvPr>
          <p:cNvSpPr txBox="1">
            <a:spLocks/>
          </p:cNvSpPr>
          <p:nvPr/>
        </p:nvSpPr>
        <p:spPr>
          <a:xfrm>
            <a:off x="630578" y="1488765"/>
            <a:ext cx="9738492" cy="41365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C00000"/>
                </a:solidFill>
                <a:latin typeface="+mj-lt"/>
              </a:defRPr>
            </a:lvl2pPr>
            <a:lvl3pPr marL="0" marR="0" lvl="2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b="1" dirty="0" smtClean="0">
                <a:solidFill>
                  <a:srgbClr val="454E53"/>
                </a:solidFill>
                <a:latin typeface="+mj-lt"/>
              </a:defRPr>
            </a:lvl3pPr>
            <a:lvl4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00" b="0" dirty="0" smtClean="0"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200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Convenio de colaboración entre ICEX y la empresa: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recoge las condiciones generales de la participación de la empresa en el proyecto ICEX Vives y las obligaciones de ambas partes.</a:t>
            </a:r>
          </a:p>
          <a:p>
            <a:pPr algn="just">
              <a:buClr>
                <a:srgbClr val="C00000"/>
              </a:buClr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Práctica Formativa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una vez firmado el convenio, la empresa podrá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subir ofertas de prácticas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 y tener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acceso a los perfiles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de los candidatos.</a:t>
            </a:r>
          </a:p>
          <a:p>
            <a:pPr algn="just">
              <a:buClr>
                <a:srgbClr val="C00000"/>
              </a:buClr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Oferta de práctica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Cuando la empresa seleccione a un candidato, le mandará la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oferta en firme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. </a:t>
            </a:r>
          </a:p>
          <a:p>
            <a:pPr algn="just">
              <a:buClr>
                <a:srgbClr val="C00000"/>
              </a:buClr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Compromiso de prácticas entre las tres partes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firma ICEX, persona beneficiaria (joven Vives) y la empresa o entidad, donde se regularán las condiciones de las prácticas (destino, duración, dotación, seguro), las obligaciones de las partes y los incumplimientos y sus sanciones.</a:t>
            </a:r>
          </a:p>
          <a:p>
            <a:pPr algn="just">
              <a:buClr>
                <a:srgbClr val="C00000"/>
              </a:buClr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Informes de seguimiento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: 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a empresa (tutor) elaborará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informes trimestrales y un informe final de valoración del desarrollo de la práctica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45 Lt" panose="020B0403020202020204" pitchFamily="34" charset="0"/>
              </a:rPr>
              <a:t>formativa realizada por el beneficiario.</a:t>
            </a:r>
          </a:p>
          <a:p>
            <a:pPr marL="896938" lvl="3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  <a:p>
            <a:pPr marL="611188" lvl="3" algn="just">
              <a:buClr>
                <a:srgbClr val="C00000"/>
              </a:buClr>
            </a:pPr>
            <a:endParaRPr lang="es-ES" dirty="0">
              <a:solidFill>
                <a:srgbClr val="FF0000"/>
              </a:solidFill>
              <a:latin typeface="HelveticaNeueLT Pro 45 Lt" panose="020B0403020202020204" pitchFamily="34" charset="0"/>
            </a:endParaRPr>
          </a:p>
          <a:p>
            <a:pPr marL="611188" lvl="3" algn="just">
              <a:buClr>
                <a:srgbClr val="C00000"/>
              </a:buClr>
            </a:pPr>
            <a:r>
              <a:rPr lang="es-ES" sz="2000" dirty="0">
                <a:solidFill>
                  <a:srgbClr val="FF0000"/>
                </a:solidFill>
                <a:latin typeface="HelveticaNeueLT Pro 45 Lt" panose="020B0403020202020204" pitchFamily="34" charset="0"/>
              </a:rPr>
              <a:t>		   </a:t>
            </a:r>
            <a:r>
              <a:rPr lang="es-ES" sz="2000" dirty="0">
                <a:solidFill>
                  <a:srgbClr val="C00000"/>
                </a:solidFill>
                <a:latin typeface="HelveticaNeueLT Pro 45 Lt" panose="020B0403020202020204" pitchFamily="34" charset="0"/>
              </a:rPr>
              <a:t>ICEX facilitará todos los modelos a enviar por la empresa</a:t>
            </a:r>
          </a:p>
          <a:p>
            <a:pPr>
              <a:buClr>
                <a:srgbClr val="C00000"/>
              </a:buClr>
            </a:pPr>
            <a:endParaRPr lang="es-ES_tradnl" sz="2000" b="1" dirty="0">
              <a:solidFill>
                <a:srgbClr val="FF0000"/>
              </a:solidFill>
              <a:latin typeface="HelveticaNeueLT Pro 45 L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C00000"/>
              </a:buClr>
            </a:pPr>
            <a:endParaRPr lang="es-ES_tradnl" sz="8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45 Lt" panose="020B040302020202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57BB-C0B8-9676-15B0-5233328B82BC}"/>
              </a:ext>
            </a:extLst>
          </p:cNvPr>
          <p:cNvSpPr/>
          <p:nvPr/>
        </p:nvSpPr>
        <p:spPr>
          <a:xfrm rot="16200000">
            <a:off x="1456917" y="5142171"/>
            <a:ext cx="59506" cy="2018327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6391FFA9-55E7-0F7B-3D6E-922362C1FC4D}"/>
              </a:ext>
            </a:extLst>
          </p:cNvPr>
          <p:cNvSpPr/>
          <p:nvPr/>
        </p:nvSpPr>
        <p:spPr>
          <a:xfrm rot="16200000">
            <a:off x="10073035" y="5112417"/>
            <a:ext cx="59506" cy="2018327"/>
          </a:xfrm>
          <a:prstGeom prst="rect">
            <a:avLst/>
          </a:prstGeom>
          <a:solidFill>
            <a:srgbClr val="FECB00"/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5170C8E-CAA5-EE0E-D3EB-E62082B80DBC}"/>
              </a:ext>
            </a:extLst>
          </p:cNvPr>
          <p:cNvSpPr txBox="1">
            <a:spLocks/>
          </p:cNvSpPr>
          <p:nvPr/>
        </p:nvSpPr>
        <p:spPr>
          <a:xfrm>
            <a:off x="14357" y="6528391"/>
            <a:ext cx="478939" cy="32960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3404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ersonalizado 1">
      <a:majorFont>
        <a:latin typeface="HelveticaNeueLT Pro 45 L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Personalizado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1197</Words>
  <Application>Microsoft Office PowerPoint</Application>
  <PresentationFormat>Panorámica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HelveticaNeueLT Pro 45 Lt</vt:lpstr>
      <vt:lpstr>HelveticaNeueLT Pro 55 Lt</vt:lpstr>
      <vt:lpstr>HelveticaNeueLT Pro 55 Roman</vt:lpstr>
      <vt:lpstr>HelveticaNeueLT Pro 75 Bd</vt:lpstr>
      <vt:lpstr>HelveticaNeueLT Pro 75 Bd (Títulos)</vt:lpstr>
      <vt:lpstr>HelveticaNeueLT Std</vt:lpstr>
      <vt:lpstr>HelveticaNeueLT Std Lt</vt:lpstr>
      <vt:lpstr>Wingdings</vt:lpstr>
      <vt:lpstr>Tema de Office</vt:lpstr>
      <vt:lpstr>Diseño personalizado</vt:lpstr>
      <vt:lpstr>1_Diseño personalizado</vt:lpstr>
      <vt:lpstr>3_Diseño personalizado</vt:lpstr>
      <vt:lpstr>2_Diseño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Castillo Muñoz, Ines</dc:creator>
  <cp:lastModifiedBy>Abad Jimenez, Sergio</cp:lastModifiedBy>
  <cp:revision>132</cp:revision>
  <dcterms:created xsi:type="dcterms:W3CDTF">2020-10-29T09:02:38Z</dcterms:created>
  <dcterms:modified xsi:type="dcterms:W3CDTF">2024-02-06T12:38:05Z</dcterms:modified>
</cp:coreProperties>
</file>